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Override3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57" r:id="rId4"/>
    <p:sldId id="261" r:id="rId5"/>
    <p:sldId id="266" r:id="rId6"/>
    <p:sldId id="275" r:id="rId7"/>
    <p:sldId id="267" r:id="rId8"/>
    <p:sldId id="276" r:id="rId9"/>
    <p:sldId id="277" r:id="rId10"/>
    <p:sldId id="278" r:id="rId11"/>
    <p:sldId id="268" r:id="rId12"/>
    <p:sldId id="279" r:id="rId13"/>
    <p:sldId id="284" r:id="rId14"/>
    <p:sldId id="283" r:id="rId15"/>
    <p:sldId id="271" r:id="rId16"/>
    <p:sldId id="280" r:id="rId17"/>
    <p:sldId id="281" r:id="rId18"/>
    <p:sldId id="282" r:id="rId19"/>
    <p:sldId id="289" r:id="rId20"/>
    <p:sldId id="285" r:id="rId21"/>
    <p:sldId id="288" r:id="rId22"/>
    <p:sldId id="287" r:id="rId23"/>
    <p:sldId id="274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BFAC86-3554-4D33-812A-FD0FF6A4B19D}">
          <p14:sldIdLst>
            <p14:sldId id="256"/>
            <p14:sldId id="259"/>
            <p14:sldId id="257"/>
            <p14:sldId id="261"/>
            <p14:sldId id="266"/>
            <p14:sldId id="275"/>
            <p14:sldId id="267"/>
            <p14:sldId id="276"/>
            <p14:sldId id="277"/>
            <p14:sldId id="278"/>
            <p14:sldId id="268"/>
            <p14:sldId id="279"/>
            <p14:sldId id="284"/>
            <p14:sldId id="283"/>
            <p14:sldId id="271"/>
            <p14:sldId id="280"/>
            <p14:sldId id="281"/>
            <p14:sldId id="282"/>
            <p14:sldId id="289"/>
            <p14:sldId id="285"/>
            <p14:sldId id="288"/>
            <p14:sldId id="287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73DE"/>
    <a:srgbClr val="F3F3F3"/>
    <a:srgbClr val="FFEBDA"/>
    <a:srgbClr val="061C69"/>
    <a:srgbClr val="010D34"/>
    <a:srgbClr val="000000"/>
    <a:srgbClr val="E6E6E6"/>
    <a:srgbClr val="52A2D7"/>
    <a:srgbClr val="C434C9"/>
    <a:srgbClr val="B74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3" autoAdjust="0"/>
    <p:restoredTop sz="86222" autoAdjust="0"/>
  </p:normalViewPr>
  <p:slideViewPr>
    <p:cSldViewPr snapToGrid="0">
      <p:cViewPr varScale="1">
        <p:scale>
          <a:sx n="102" d="100"/>
          <a:sy n="102" d="100"/>
        </p:scale>
        <p:origin x="200" y="232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BE6FB-4983-42F5-B216-1A2ADEE7DF7A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35503-9D21-443F-BC18-5459550EB7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61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Remain 162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602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colab.research.google.com</a:t>
            </a:r>
            <a:r>
              <a:rPr lang="en-US" dirty="0"/>
              <a:t>/drive/1J4Bn8tYSwDWNg2Djwbm8sFAhgCItk9eH?authuser=4#scrollTo=sQEvl5ihZMbz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35503-9D21-443F-BC18-5459550EB72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181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A959D28-99EE-4AD6-95E8-F0AA264630E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40F76BD-07FE-4E0F-9A82-E929EB2A34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5000" contras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9547" b="2600"/>
            <a:stretch/>
          </p:blipFill>
          <p:spPr>
            <a:xfrm>
              <a:off x="0" y="0"/>
              <a:ext cx="12191999" cy="5543439"/>
            </a:xfrm>
            <a:prstGeom prst="rect">
              <a:avLst/>
            </a:prstGeom>
          </p:spPr>
        </p:pic>
        <p:sp>
          <p:nvSpPr>
            <p:cNvPr id="10" name="iŝ1ïďé">
              <a:extLst>
                <a:ext uri="{FF2B5EF4-FFF2-40B4-BE49-F238E27FC236}">
                  <a16:creationId xmlns:a16="http://schemas.microsoft.com/office/drawing/2014/main" id="{FA26F4A2-21C2-483C-9E63-5EC215BD5589}"/>
                </a:ext>
              </a:extLst>
            </p:cNvPr>
            <p:cNvSpPr/>
            <p:nvPr/>
          </p:nvSpPr>
          <p:spPr>
            <a:xfrm>
              <a:off x="0" y="3270738"/>
              <a:ext cx="12192000" cy="3587262"/>
            </a:xfrm>
            <a:prstGeom prst="rect">
              <a:avLst/>
            </a:prstGeom>
            <a:gradFill flip="none" rotWithShape="1">
              <a:gsLst>
                <a:gs pos="0">
                  <a:srgbClr val="030D30">
                    <a:alpha val="0"/>
                  </a:srgbClr>
                </a:gs>
                <a:gs pos="60000">
                  <a:srgbClr val="02092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BAACAFB-E078-41E5-BE32-2CCD597E1D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7649" y="6109859"/>
            <a:ext cx="3651251" cy="180659"/>
          </a:xfrm>
        </p:spPr>
        <p:txBody>
          <a:bodyPr vert="horz" wrap="none" lIns="91440" tIns="45720" rIns="91440" bIns="45720" rtlCol="0" anchor="ctr">
            <a:noAutofit/>
          </a:bodyPr>
          <a:lstStyle>
            <a:lvl1pPr marL="0" indent="0" algn="r">
              <a:buNone/>
              <a:defRPr lang="zh-CN" altLang="en-US" sz="900" b="0" dirty="0" smtClean="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578" lvl="0" indent="-228578" algn="r">
              <a:spcBef>
                <a:spcPct val="0"/>
              </a:spcBef>
            </a:pPr>
            <a:r>
              <a:rPr lang="en-US" altLang="zh-CN" dirty="0"/>
              <a:t>Speaker name and title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93D43E-1697-4C76-BF37-C96E16B134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3100" y="6109859"/>
            <a:ext cx="3651251" cy="180659"/>
          </a:xfrm>
        </p:spPr>
        <p:txBody>
          <a:bodyPr vert="horz" wrap="none" lIns="91440" tIns="45720" rIns="91440" bIns="45720" rtlCol="0" anchor="ctr">
            <a:noAutofit/>
          </a:bodyPr>
          <a:lstStyle>
            <a:lvl1pPr marL="0" indent="0" algn="l">
              <a:buNone/>
              <a:defRPr lang="zh-CN" altLang="en-US" sz="900" b="0" dirty="0" smtClean="0">
                <a:ln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en-US" altLang="zh-CN" dirty="0"/>
              <a:t>www.islide.cc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3FD368F-863D-4527-8F6D-CEC87B7E23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17753" y="2924146"/>
            <a:ext cx="6703784" cy="2387600"/>
          </a:xfrm>
        </p:spPr>
        <p:txBody>
          <a:bodyPr anchor="b">
            <a:normAutofit/>
          </a:bodyPr>
          <a:lstStyle>
            <a:lvl1pPr marL="0" algn="r" defTabSz="91435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zh-CN" altLang="en-US" sz="2000" b="1" kern="1200" spc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Click to edit Master title style 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A8FF249-69FA-478C-853F-D62CA2935D8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099" y="5311746"/>
            <a:ext cx="3012492" cy="931862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zh-CN" sz="800" kern="1200" dirty="0">
                <a:solidFill>
                  <a:schemeClr val="tx1">
                    <a:alpha val="50000"/>
                  </a:schemeClr>
                </a:solidFill>
                <a:effectLst>
                  <a:outerShdw blurRad="76200" dist="50800" dir="5400000" algn="ctr" rotWithShape="0">
                    <a:schemeClr val="accent5">
                      <a:alpha val="2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43009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40EAC-1236-4C2C-A5B0-5B2D469D0A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9810" y="4710272"/>
            <a:ext cx="4922600" cy="1133475"/>
          </a:xfrm>
        </p:spPr>
        <p:txBody>
          <a:bodyPr anchor="b">
            <a:normAutofit/>
          </a:bodyPr>
          <a:lstStyle>
            <a:lvl1pPr algn="r">
              <a:defRPr sz="24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712325-CA12-44BF-8B8C-2D3C6232D8B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3605" y="5360865"/>
            <a:ext cx="4922600" cy="965763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zh-CN" sz="800" kern="1200" dirty="0">
                <a:solidFill>
                  <a:schemeClr val="tx1">
                    <a:alpha val="50000"/>
                  </a:schemeClr>
                </a:solidFill>
                <a:effectLst>
                  <a:outerShdw blurRad="76200" dist="50800" dir="5400000" algn="ctr" rotWithShape="0">
                    <a:schemeClr val="accent5">
                      <a:alpha val="2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title style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15285BA-DEA0-4BCC-BCEB-2AE9F38DEE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67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íşlîḋé">
            <a:extLst>
              <a:ext uri="{FF2B5EF4-FFF2-40B4-BE49-F238E27FC236}">
                <a16:creationId xmlns:a16="http://schemas.microsoft.com/office/drawing/2014/main" id="{54603C1F-D468-4B93-9405-9522D1104C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0D34"/>
              </a:gs>
              <a:gs pos="47000">
                <a:srgbClr val="061C69">
                  <a:alpha val="90000"/>
                </a:srgbClr>
              </a:gs>
              <a:gs pos="93000">
                <a:srgbClr val="010D3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95B5B30-EAE6-475D-9E77-B9C4E87F9C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27A5331-58C4-4210-9B29-7D209EC69F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35704"/>
            <a:ext cx="1388536" cy="2063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CAC1F83E-F48A-4A82-AEA9-9C5660FBD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2" y="6235704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D47482C-BA78-45A4-AAF3-F9A7E84F9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1305" y="6235704"/>
            <a:ext cx="2547595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123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ľíḑè">
            <a:extLst>
              <a:ext uri="{FF2B5EF4-FFF2-40B4-BE49-F238E27FC236}">
                <a16:creationId xmlns:a16="http://schemas.microsoft.com/office/drawing/2014/main" id="{02D5C9F5-530C-4696-ADD8-0A36D63389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0D34"/>
              </a:gs>
              <a:gs pos="47000">
                <a:srgbClr val="061C69">
                  <a:alpha val="90000"/>
                </a:srgbClr>
              </a:gs>
              <a:gs pos="93000">
                <a:srgbClr val="010D3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174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1F18504-D86E-411A-B171-2A74DE296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2" y="0"/>
            <a:ext cx="108585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8A4509-A6D7-41B5-BE28-213FB58E8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2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6DEDA773-1B71-4202-AD8A-0D33468FE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35704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C0483E03-0186-4754-8285-0D57953FBD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402" y="6235704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7E8030F2-F0B4-4140-B9B5-8B5B27074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71305" y="6235704"/>
            <a:ext cx="254759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05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5" r:id="rId4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hemeOverride" Target="../theme/themeOverride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ṣlî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îšḻïḓê">
            <a:extLst>
              <a:ext uri="{FF2B5EF4-FFF2-40B4-BE49-F238E27FC236}">
                <a16:creationId xmlns:a16="http://schemas.microsoft.com/office/drawing/2014/main" id="{A830E511-2775-4897-92AE-0A532523EE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58643" y="5451579"/>
            <a:ext cx="3651251" cy="180659"/>
          </a:xfrm>
        </p:spPr>
        <p:txBody>
          <a:bodyPr/>
          <a:lstStyle/>
          <a:p>
            <a:r>
              <a:rPr lang="en-US" altLang="zh-CN" sz="1400" dirty="0"/>
              <a:t>Sheng Yun (syun13), </a:t>
            </a:r>
            <a:r>
              <a:rPr lang="en-US" altLang="zh-CN" sz="1400" dirty="0" err="1"/>
              <a:t>Jingyan</a:t>
            </a:r>
            <a:r>
              <a:rPr lang="en-US" altLang="zh-CN" sz="1400" dirty="0"/>
              <a:t> Xu (jxu246), Cathy Xueqing Zhang (xzhang347)</a:t>
            </a:r>
          </a:p>
        </p:txBody>
      </p:sp>
      <p:sp>
        <p:nvSpPr>
          <p:cNvPr id="2" name="ï$1ïďê">
            <a:extLst>
              <a:ext uri="{FF2B5EF4-FFF2-40B4-BE49-F238E27FC236}">
                <a16:creationId xmlns:a16="http://schemas.microsoft.com/office/drawing/2014/main" id="{821A1339-D73A-490C-A6D7-6F87ABF0B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5750" y="2924146"/>
            <a:ext cx="7525787" cy="2387600"/>
          </a:xfrm>
        </p:spPr>
        <p:txBody>
          <a:bodyPr>
            <a:normAutofit/>
          </a:bodyPr>
          <a:lstStyle/>
          <a:p>
            <a:r>
              <a:rPr lang="en-US" altLang="zh-CN" dirty="0"/>
              <a:t>CISC 6352 – Advanced Computational Finance –Project 2</a:t>
            </a:r>
            <a:endParaRPr lang="zh-CN" altLang="en-US" dirty="0"/>
          </a:p>
        </p:txBody>
      </p:sp>
      <p:sp>
        <p:nvSpPr>
          <p:cNvPr id="10" name="iSľiḑè">
            <a:extLst>
              <a:ext uri="{FF2B5EF4-FFF2-40B4-BE49-F238E27FC236}">
                <a16:creationId xmlns:a16="http://schemas.microsoft.com/office/drawing/2014/main" id="{021EA806-99F3-4440-8EE1-B74A70547D01}"/>
              </a:ext>
            </a:extLst>
          </p:cNvPr>
          <p:cNvSpPr txBox="1"/>
          <p:nvPr/>
        </p:nvSpPr>
        <p:spPr>
          <a:xfrm>
            <a:off x="1374999" y="3835757"/>
            <a:ext cx="10243061" cy="101566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sz="6000" b="1" dirty="0">
                <a:ln w="12700">
                  <a:noFill/>
                </a:ln>
                <a:gradFill flip="none" rotWithShape="1">
                  <a:gsLst>
                    <a:gs pos="1000">
                      <a:srgbClr val="FF5749"/>
                    </a:gs>
                    <a:gs pos="100000">
                      <a:srgbClr val="FF9C44"/>
                    </a:gs>
                  </a:gsLst>
                  <a:lin ang="0" scaled="1"/>
                  <a:tileRect/>
                </a:gradFill>
              </a:rPr>
              <a:t>Hedge Fund Trade Analysis</a:t>
            </a:r>
            <a:endParaRPr lang="en-GB" sz="6000" b="1" dirty="0">
              <a:ln w="12700">
                <a:noFill/>
              </a:ln>
              <a:gradFill flip="none" rotWithShape="1">
                <a:gsLst>
                  <a:gs pos="1000">
                    <a:srgbClr val="FF5749"/>
                  </a:gs>
                  <a:gs pos="100000">
                    <a:srgbClr val="FF9C44"/>
                  </a:gs>
                </a:gsLst>
                <a:lin ang="0" scaled="1"/>
                <a:tileRect/>
              </a:gra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574247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ḻï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ṧḻîḑe">
            <a:extLst>
              <a:ext uri="{FF2B5EF4-FFF2-40B4-BE49-F238E27FC236}">
                <a16:creationId xmlns:a16="http://schemas.microsoft.com/office/drawing/2014/main" id="{72A86E45-D077-42B7-836E-87902EC5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0"/>
            <a:ext cx="10858500" cy="102870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Histograms</a:t>
            </a:r>
            <a:endParaRPr lang="zh-CN" altLang="en-US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9317A-8877-DC69-B9B4-5FC1DB9FF1AC}"/>
              </a:ext>
            </a:extLst>
          </p:cNvPr>
          <p:cNvCxnSpPr/>
          <p:nvPr/>
        </p:nvCxnSpPr>
        <p:spPr>
          <a:xfrm>
            <a:off x="771525" y="1219200"/>
            <a:ext cx="10267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A0F2916-A584-3F0B-7B16-B646515C5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1613498"/>
            <a:ext cx="10182225" cy="43719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2390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ḻï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ṧḻîḑe">
            <a:extLst>
              <a:ext uri="{FF2B5EF4-FFF2-40B4-BE49-F238E27FC236}">
                <a16:creationId xmlns:a16="http://schemas.microsoft.com/office/drawing/2014/main" id="{72A86E45-D077-42B7-836E-87902EC5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0"/>
            <a:ext cx="10858500" cy="102870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Correlation between target columns</a:t>
            </a:r>
            <a:endParaRPr lang="zh-CN" altLang="en-US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9317A-8877-DC69-B9B4-5FC1DB9FF1AC}"/>
              </a:ext>
            </a:extLst>
          </p:cNvPr>
          <p:cNvCxnSpPr/>
          <p:nvPr/>
        </p:nvCxnSpPr>
        <p:spPr>
          <a:xfrm>
            <a:off x="771525" y="1028700"/>
            <a:ext cx="10267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8A6FA33-575D-C351-6E51-0460910A28E5}"/>
              </a:ext>
            </a:extLst>
          </p:cNvPr>
          <p:cNvSpPr txBox="1"/>
          <p:nvPr/>
        </p:nvSpPr>
        <p:spPr>
          <a:xfrm>
            <a:off x="7081146" y="4263381"/>
            <a:ext cx="42377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Finding</a:t>
            </a:r>
            <a:r>
              <a:rPr lang="zh-CN" altLang="en-US" dirty="0"/>
              <a:t>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entrySlipPct</a:t>
            </a:r>
            <a:r>
              <a:rPr lang="en-US" altLang="zh-CN" dirty="0"/>
              <a:t> affect </a:t>
            </a:r>
            <a:r>
              <a:rPr lang="en-US" altLang="zh-CN" dirty="0" err="1"/>
              <a:t>allFeesDollars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We need to pay attention on </a:t>
            </a:r>
            <a:r>
              <a:rPr lang="en-US" altLang="zh-CN" dirty="0" err="1"/>
              <a:t>entrySlipPct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C1A258-4500-2252-D87D-5712CA53F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38" y="1181688"/>
            <a:ext cx="6183502" cy="26654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80BBA7-E47F-B1B3-6D9B-7B6E75715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730" y="1156205"/>
            <a:ext cx="4548879" cy="28218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4D3953-C6CD-1E7C-383D-11F4B9B4F5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878" y="3978090"/>
            <a:ext cx="6267467" cy="24101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4342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ď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ḻídè">
            <a:extLst>
              <a:ext uri="{FF2B5EF4-FFF2-40B4-BE49-F238E27FC236}">
                <a16:creationId xmlns:a16="http://schemas.microsoft.com/office/drawing/2014/main" id="{D3C884DC-C58C-4D83-9157-478A0AEC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735" y="4788900"/>
            <a:ext cx="4922600" cy="113347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sz="4000" b="0" dirty="0">
                <a:latin typeface="+mn-lt"/>
                <a:ea typeface="+mn-ea"/>
                <a:sym typeface="+mn-lt"/>
              </a:rPr>
              <a:t>Feature Engineering</a:t>
            </a:r>
          </a:p>
        </p:txBody>
      </p:sp>
      <p:sp>
        <p:nvSpPr>
          <p:cNvPr id="6" name="ïṡliďe">
            <a:extLst>
              <a:ext uri="{FF2B5EF4-FFF2-40B4-BE49-F238E27FC236}">
                <a16:creationId xmlns:a16="http://schemas.microsoft.com/office/drawing/2014/main" id="{FC800B6A-F443-41DA-AC07-51B3CA27A8DC}"/>
              </a:ext>
            </a:extLst>
          </p:cNvPr>
          <p:cNvSpPr txBox="1"/>
          <p:nvPr/>
        </p:nvSpPr>
        <p:spPr>
          <a:xfrm>
            <a:off x="8112390" y="3773237"/>
            <a:ext cx="1040670" cy="101566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altLang="zh-CN" sz="6000" b="1" dirty="0">
                <a:ln w="12700">
                  <a:noFill/>
                </a:ln>
                <a:gradFill flip="none" rotWithShape="1">
                  <a:gsLst>
                    <a:gs pos="1000">
                      <a:srgbClr val="FF5749"/>
                    </a:gs>
                    <a:gs pos="100000">
                      <a:srgbClr val="FF9C44"/>
                    </a:gs>
                  </a:gsLst>
                  <a:lin ang="0" scaled="1"/>
                  <a:tileRect/>
                </a:gradFill>
              </a:rPr>
              <a:t>03</a:t>
            </a:r>
            <a:endParaRPr lang="en-GB" sz="6000" b="1" dirty="0">
              <a:ln w="12700">
                <a:noFill/>
              </a:ln>
              <a:gradFill flip="none" rotWithShape="1">
                <a:gsLst>
                  <a:gs pos="1000">
                    <a:srgbClr val="FF5749"/>
                  </a:gs>
                  <a:gs pos="100000">
                    <a:srgbClr val="FF9C44"/>
                  </a:gs>
                </a:gsLst>
                <a:lin ang="0" scaled="1"/>
                <a:tileRect/>
              </a:gra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630553-CBF6-F18D-4927-72470152BA88}"/>
              </a:ext>
            </a:extLst>
          </p:cNvPr>
          <p:cNvCxnSpPr>
            <a:cxnSpLocks/>
          </p:cNvCxnSpPr>
          <p:nvPr/>
        </p:nvCxnSpPr>
        <p:spPr>
          <a:xfrm>
            <a:off x="4467225" y="4991165"/>
            <a:ext cx="4600110" cy="0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70187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4">
            <a:extLst>
              <a:ext uri="{FF2B5EF4-FFF2-40B4-BE49-F238E27FC236}">
                <a16:creationId xmlns:a16="http://schemas.microsoft.com/office/drawing/2014/main" id="{EA3830A1-4771-0D7B-76B8-861507C18DAA}"/>
              </a:ext>
            </a:extLst>
          </p:cNvPr>
          <p:cNvGrpSpPr/>
          <p:nvPr/>
        </p:nvGrpSpPr>
        <p:grpSpPr>
          <a:xfrm>
            <a:off x="660400" y="0"/>
            <a:ext cx="10871200" cy="6858000"/>
            <a:chOff x="660400" y="0"/>
            <a:chExt cx="10871200" cy="6858000"/>
          </a:xfrm>
        </p:grpSpPr>
        <p:grpSp>
          <p:nvGrpSpPr>
            <p:cNvPr id="4" name="ïšļíḋê">
              <a:extLst>
                <a:ext uri="{FF2B5EF4-FFF2-40B4-BE49-F238E27FC236}">
                  <a16:creationId xmlns:a16="http://schemas.microsoft.com/office/drawing/2014/main" id="{38AEC2F3-361B-5676-5660-8804D264E07F}"/>
                </a:ext>
              </a:extLst>
            </p:cNvPr>
            <p:cNvGrpSpPr/>
            <p:nvPr/>
          </p:nvGrpSpPr>
          <p:grpSpPr>
            <a:xfrm>
              <a:off x="3886200" y="0"/>
              <a:ext cx="7645400" cy="6858000"/>
              <a:chOff x="3886200" y="0"/>
              <a:chExt cx="7645400" cy="6858000"/>
            </a:xfrm>
          </p:grpSpPr>
          <p:sp>
            <p:nvSpPr>
              <p:cNvPr id="8" name="ïṩ1îde">
                <a:extLst>
                  <a:ext uri="{FF2B5EF4-FFF2-40B4-BE49-F238E27FC236}">
                    <a16:creationId xmlns:a16="http://schemas.microsoft.com/office/drawing/2014/main" id="{8EFB4C2F-5BF0-45B1-9FBE-E2E1A9C430BA}"/>
                  </a:ext>
                </a:extLst>
              </p:cNvPr>
              <p:cNvSpPr/>
              <p:nvPr/>
            </p:nvSpPr>
            <p:spPr>
              <a:xfrm>
                <a:off x="3886200" y="0"/>
                <a:ext cx="4629150" cy="6858000"/>
              </a:xfrm>
              <a:prstGeom prst="rect">
                <a:avLst/>
              </a:prstGeom>
              <a:blipFill>
                <a:blip r:embed="rId3"/>
                <a:stretch>
                  <a:fillRect l="-61192" r="-60856"/>
                </a:stretch>
              </a:blipFill>
              <a:ln w="63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4000" b="1"/>
              </a:p>
            </p:txBody>
          </p:sp>
          <p:grpSp>
            <p:nvGrpSpPr>
              <p:cNvPr id="9" name="íŝļïḑè">
                <a:extLst>
                  <a:ext uri="{FF2B5EF4-FFF2-40B4-BE49-F238E27FC236}">
                    <a16:creationId xmlns:a16="http://schemas.microsoft.com/office/drawing/2014/main" id="{C8A1E80E-C417-BF63-A7FF-5D9782C8FD05}"/>
                  </a:ext>
                </a:extLst>
              </p:cNvPr>
              <p:cNvGrpSpPr/>
              <p:nvPr/>
            </p:nvGrpSpPr>
            <p:grpSpPr>
              <a:xfrm>
                <a:off x="5702300" y="723900"/>
                <a:ext cx="5829300" cy="5410200"/>
                <a:chOff x="5702300" y="723900"/>
                <a:chExt cx="5829300" cy="5410200"/>
              </a:xfrm>
            </p:grpSpPr>
            <p:grpSp>
              <p:nvGrpSpPr>
                <p:cNvPr id="10" name="ïṥlíḓê">
                  <a:extLst>
                    <a:ext uri="{FF2B5EF4-FFF2-40B4-BE49-F238E27FC236}">
                      <a16:creationId xmlns:a16="http://schemas.microsoft.com/office/drawing/2014/main" id="{89D84BD5-784D-3FB5-0232-7A612E6C8B6A}"/>
                    </a:ext>
                  </a:extLst>
                </p:cNvPr>
                <p:cNvGrpSpPr/>
                <p:nvPr/>
              </p:nvGrpSpPr>
              <p:grpSpPr>
                <a:xfrm>
                  <a:off x="5715000" y="723900"/>
                  <a:ext cx="5816600" cy="2309336"/>
                  <a:chOff x="5715000" y="3885055"/>
                  <a:chExt cx="5816600" cy="1449841"/>
                </a:xfrm>
              </p:grpSpPr>
              <p:sp>
                <p:nvSpPr>
                  <p:cNvPr id="14" name="íšľíḓe">
                    <a:extLst>
                      <a:ext uri="{FF2B5EF4-FFF2-40B4-BE49-F238E27FC236}">
                        <a16:creationId xmlns:a16="http://schemas.microsoft.com/office/drawing/2014/main" id="{324D31F8-2009-9644-E333-93809C566659}"/>
                      </a:ext>
                    </a:extLst>
                  </p:cNvPr>
                  <p:cNvSpPr/>
                  <p:nvPr/>
                </p:nvSpPr>
                <p:spPr>
                  <a:xfrm>
                    <a:off x="5715000" y="3885055"/>
                    <a:ext cx="5816600" cy="1449841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24000" tIns="450000" rIns="324000" bIns="45720" rtlCol="0" anchor="ctr"/>
                  <a:lstStyle/>
                  <a:p>
                    <a:pPr>
                      <a:lnSpc>
                        <a:spcPct val="130000"/>
                      </a:lnSpc>
                    </a:pPr>
                    <a:r>
                      <a:rPr kumimoji="1" lang="en-US" altLang="zh-CN" sz="1600" dirty="0">
                        <a:solidFill>
                          <a:schemeClr val="bg1"/>
                        </a:solidFill>
                      </a:rPr>
                      <a:t>Price columns: </a:t>
                    </a:r>
                    <a:r>
                      <a:rPr lang="en-US" sz="1600" b="0" i="0" dirty="0">
                        <a:solidFill>
                          <a:srgbClr val="212121"/>
                        </a:solidFill>
                        <a:effectLst/>
                      </a:rPr>
                      <a:t>'</a:t>
                    </a:r>
                    <a:r>
                      <a:rPr lang="en-US" sz="1600" b="0" i="0" dirty="0" err="1">
                        <a:solidFill>
                          <a:srgbClr val="212121"/>
                        </a:solidFill>
                        <a:effectLst/>
                      </a:rPr>
                      <a:t>idealPrice</a:t>
                    </a:r>
                    <a:r>
                      <a:rPr lang="en-US" sz="1600" b="0" i="0" dirty="0">
                        <a:solidFill>
                          <a:srgbClr val="212121"/>
                        </a:solidFill>
                        <a:effectLst/>
                      </a:rPr>
                      <a:t>', '</a:t>
                    </a:r>
                    <a:r>
                      <a:rPr lang="en-US" sz="1600" b="0" i="0" dirty="0" err="1">
                        <a:solidFill>
                          <a:srgbClr val="212121"/>
                        </a:solidFill>
                        <a:effectLst/>
                      </a:rPr>
                      <a:t>askPrice</a:t>
                    </a:r>
                    <a:r>
                      <a:rPr lang="en-US" sz="1600" b="0" i="0" dirty="0">
                        <a:solidFill>
                          <a:srgbClr val="212121"/>
                        </a:solidFill>
                        <a:effectLst/>
                      </a:rPr>
                      <a:t>', '</a:t>
                    </a:r>
                    <a:r>
                      <a:rPr lang="en-US" sz="1600" b="0" i="0" dirty="0" err="1">
                        <a:solidFill>
                          <a:srgbClr val="212121"/>
                        </a:solidFill>
                        <a:effectLst/>
                      </a:rPr>
                      <a:t>bidPrice</a:t>
                    </a:r>
                    <a:r>
                      <a:rPr lang="en-US" sz="1600" b="0" i="0" dirty="0">
                        <a:solidFill>
                          <a:srgbClr val="212121"/>
                        </a:solidFill>
                        <a:effectLst/>
                      </a:rPr>
                      <a:t>’,  </a:t>
                    </a:r>
                  </a:p>
                  <a:p>
                    <a:pPr>
                      <a:lnSpc>
                        <a:spcPct val="130000"/>
                      </a:lnSpc>
                    </a:pPr>
                    <a:r>
                      <a:rPr lang="en-US" sz="1600" dirty="0">
                        <a:solidFill>
                          <a:srgbClr val="212121"/>
                        </a:solidFill>
                      </a:rPr>
                      <a:t>                        </a:t>
                    </a:r>
                    <a:r>
                      <a:rPr lang="en-US" sz="1600" b="0" i="0" dirty="0">
                        <a:solidFill>
                          <a:srgbClr val="212121"/>
                        </a:solidFill>
                        <a:effectLst/>
                      </a:rPr>
                      <a:t>'</a:t>
                    </a:r>
                    <a:r>
                      <a:rPr lang="en-US" sz="1600" b="0" i="0" dirty="0" err="1">
                        <a:solidFill>
                          <a:srgbClr val="212121"/>
                        </a:solidFill>
                        <a:effectLst/>
                      </a:rPr>
                      <a:t>orderPrice</a:t>
                    </a:r>
                    <a:r>
                      <a:rPr lang="en-US" sz="1600" b="0" i="0" dirty="0">
                        <a:solidFill>
                          <a:srgbClr val="212121"/>
                        </a:solidFill>
                        <a:effectLst/>
                      </a:rPr>
                      <a:t>'</a:t>
                    </a:r>
                    <a:endParaRPr kumimoji="1" lang="en-US" altLang="zh-CN" sz="16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" name="išľîde">
                    <a:extLst>
                      <a:ext uri="{FF2B5EF4-FFF2-40B4-BE49-F238E27FC236}">
                        <a16:creationId xmlns:a16="http://schemas.microsoft.com/office/drawing/2014/main" id="{163E9B54-B9B2-DB7E-3DC2-9E52284A7F40}"/>
                      </a:ext>
                    </a:extLst>
                  </p:cNvPr>
                  <p:cNvSpPr/>
                  <p:nvPr/>
                </p:nvSpPr>
                <p:spPr>
                  <a:xfrm>
                    <a:off x="5918223" y="4140200"/>
                    <a:ext cx="1430391" cy="2511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spAutoFit/>
                  </a:bodyPr>
                  <a:lstStyle/>
                  <a:p>
                    <a:r>
                      <a:rPr kumimoji="1" lang="en-US" altLang="zh-CN" sz="2000" b="1" dirty="0">
                        <a:solidFill>
                          <a:schemeClr val="bg1"/>
                        </a:solidFill>
                      </a:rPr>
                      <a:t>Target</a:t>
                    </a:r>
                  </a:p>
                </p:txBody>
              </p:sp>
            </p:grpSp>
            <p:grpSp>
              <p:nvGrpSpPr>
                <p:cNvPr id="11" name="îšḷíḑe">
                  <a:extLst>
                    <a:ext uri="{FF2B5EF4-FFF2-40B4-BE49-F238E27FC236}">
                      <a16:creationId xmlns:a16="http://schemas.microsoft.com/office/drawing/2014/main" id="{A3DB0A1C-A1A9-DAE0-02E5-D48D5BA6B2DD}"/>
                    </a:ext>
                  </a:extLst>
                </p:cNvPr>
                <p:cNvGrpSpPr/>
                <p:nvPr/>
              </p:nvGrpSpPr>
              <p:grpSpPr>
                <a:xfrm>
                  <a:off x="5702300" y="3824764"/>
                  <a:ext cx="5816600" cy="2309336"/>
                  <a:chOff x="5702300" y="4140200"/>
                  <a:chExt cx="5816600" cy="1449841"/>
                </a:xfrm>
              </p:grpSpPr>
              <p:sp>
                <p:nvSpPr>
                  <p:cNvPr id="12" name="ïṡľïḓe">
                    <a:extLst>
                      <a:ext uri="{FF2B5EF4-FFF2-40B4-BE49-F238E27FC236}">
                        <a16:creationId xmlns:a16="http://schemas.microsoft.com/office/drawing/2014/main" id="{4965747A-6758-F689-E042-48687F678FDC}"/>
                      </a:ext>
                    </a:extLst>
                  </p:cNvPr>
                  <p:cNvSpPr/>
                  <p:nvPr/>
                </p:nvSpPr>
                <p:spPr>
                  <a:xfrm>
                    <a:off x="5702300" y="4140200"/>
                    <a:ext cx="5816600" cy="1449841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75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24000" tIns="450000" rIns="324000" bIns="45720" rtlCol="0" anchor="ctr"/>
                  <a:lstStyle/>
                  <a:p>
                    <a:pPr>
                      <a:lnSpc>
                        <a:spcPct val="130000"/>
                      </a:lnSpc>
                    </a:pPr>
                    <a:r>
                      <a:rPr kumimoji="1" lang="en-US" altLang="zh-CN" sz="1600" dirty="0">
                        <a:solidFill>
                          <a:schemeClr val="tx1"/>
                        </a:solidFill>
                      </a:rPr>
                      <a:t>For ‘</a:t>
                    </a:r>
                    <a:r>
                      <a:rPr kumimoji="1" lang="en-US" altLang="zh-CN" sz="1600" dirty="0" err="1">
                        <a:solidFill>
                          <a:schemeClr val="tx1"/>
                        </a:solidFill>
                      </a:rPr>
                      <a:t>orderPrice</a:t>
                    </a:r>
                    <a:r>
                      <a:rPr kumimoji="1" lang="en-US" altLang="zh-CN" sz="1600" dirty="0">
                        <a:solidFill>
                          <a:schemeClr val="tx1"/>
                        </a:solidFill>
                      </a:rPr>
                      <a:t>’ columns: fill NAN with ‘</a:t>
                    </a:r>
                    <a:r>
                      <a:rPr kumimoji="1" lang="en-US" altLang="zh-CN" sz="1600" dirty="0" err="1">
                        <a:solidFill>
                          <a:schemeClr val="tx1"/>
                        </a:solidFill>
                      </a:rPr>
                      <a:t>ideaPrice</a:t>
                    </a:r>
                    <a:r>
                      <a:rPr kumimoji="1" lang="en-US" altLang="zh-CN" sz="1600" dirty="0">
                        <a:solidFill>
                          <a:schemeClr val="tx1"/>
                        </a:solidFill>
                      </a:rPr>
                      <a:t>’</a:t>
                    </a:r>
                  </a:p>
                </p:txBody>
              </p:sp>
              <p:sp>
                <p:nvSpPr>
                  <p:cNvPr id="13" name="îšḻîḍé">
                    <a:extLst>
                      <a:ext uri="{FF2B5EF4-FFF2-40B4-BE49-F238E27FC236}">
                        <a16:creationId xmlns:a16="http://schemas.microsoft.com/office/drawing/2014/main" id="{C106A59B-A1BD-93C7-DC7D-FE988C23E850}"/>
                      </a:ext>
                    </a:extLst>
                  </p:cNvPr>
                  <p:cNvSpPr/>
                  <p:nvPr/>
                </p:nvSpPr>
                <p:spPr>
                  <a:xfrm>
                    <a:off x="5918223" y="4381990"/>
                    <a:ext cx="1430391" cy="2511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spAutoFit/>
                  </a:bodyPr>
                  <a:lstStyle/>
                  <a:p>
                    <a:r>
                      <a:rPr kumimoji="1" lang="en-US" altLang="zh-CN" sz="2000" b="1" dirty="0">
                        <a:solidFill>
                          <a:schemeClr val="tx1"/>
                        </a:solidFill>
                      </a:rPr>
                      <a:t>Bad data</a:t>
                    </a:r>
                  </a:p>
                </p:txBody>
              </p:sp>
            </p:grpSp>
          </p:grpSp>
        </p:grpSp>
        <p:sp>
          <p:nvSpPr>
            <p:cNvPr id="6" name="íṥḷiḍe">
              <a:extLst>
                <a:ext uri="{FF2B5EF4-FFF2-40B4-BE49-F238E27FC236}">
                  <a16:creationId xmlns:a16="http://schemas.microsoft.com/office/drawing/2014/main" id="{247573F6-9CE0-4D45-F3F4-525515488783}"/>
                </a:ext>
              </a:extLst>
            </p:cNvPr>
            <p:cNvSpPr txBox="1"/>
            <p:nvPr/>
          </p:nvSpPr>
          <p:spPr>
            <a:xfrm>
              <a:off x="660400" y="1130300"/>
              <a:ext cx="32258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Data Cleaning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60364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ḻï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9317A-8877-DC69-B9B4-5FC1DB9FF1AC}"/>
              </a:ext>
            </a:extLst>
          </p:cNvPr>
          <p:cNvCxnSpPr/>
          <p:nvPr/>
        </p:nvCxnSpPr>
        <p:spPr>
          <a:xfrm>
            <a:off x="771525" y="1219200"/>
            <a:ext cx="10267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25887972-41F8-1F61-659C-5DB6E872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BidAskSpreadPct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F7313C-6937-7D61-5505-6D3AA93F5572}"/>
              </a:ext>
            </a:extLst>
          </p:cNvPr>
          <p:cNvSpPr txBox="1"/>
          <p:nvPr/>
        </p:nvSpPr>
        <p:spPr>
          <a:xfrm>
            <a:off x="771525" y="1348545"/>
            <a:ext cx="9975988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bidAskSpreadPct</a:t>
            </a:r>
            <a:r>
              <a:rPr lang="en-US" dirty="0"/>
              <a:t> = (</a:t>
            </a:r>
            <a:r>
              <a:rPr lang="en-US" dirty="0" err="1"/>
              <a:t>askPrice-bigPrice</a:t>
            </a:r>
            <a:r>
              <a:rPr lang="en-US" dirty="0"/>
              <a:t>)/</a:t>
            </a:r>
            <a:r>
              <a:rPr lang="en-US" dirty="0" err="1"/>
              <a:t>idealPrice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Trim at 0.0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Plot the conditional distributions of </a:t>
            </a:r>
            <a:r>
              <a:rPr lang="en-US" dirty="0" err="1"/>
              <a:t>bidAskSpreadPct</a:t>
            </a:r>
            <a:r>
              <a:rPr lang="en-US" dirty="0"/>
              <a:t> during after-hours and regular trading hours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90B6F-CA7C-1743-3680-A150650AC166}"/>
              </a:ext>
            </a:extLst>
          </p:cNvPr>
          <p:cNvSpPr txBox="1"/>
          <p:nvPr/>
        </p:nvSpPr>
        <p:spPr>
          <a:xfrm>
            <a:off x="7908646" y="3806425"/>
            <a:ext cx="3918919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The </a:t>
            </a:r>
            <a:r>
              <a:rPr lang="en-US" b="1" dirty="0" err="1"/>
              <a:t>bidAskSpread</a:t>
            </a:r>
            <a:r>
              <a:rPr lang="en-US" b="1" dirty="0"/>
              <a:t> are more meaningful during Regular trading hours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5E3FF4-84B7-9B05-0C8A-48DE26359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51" y="2658068"/>
            <a:ext cx="6534150" cy="4143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0794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ḻï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9317A-8877-DC69-B9B4-5FC1DB9FF1AC}"/>
              </a:ext>
            </a:extLst>
          </p:cNvPr>
          <p:cNvCxnSpPr/>
          <p:nvPr/>
        </p:nvCxnSpPr>
        <p:spPr>
          <a:xfrm>
            <a:off x="771525" y="1219200"/>
            <a:ext cx="10267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25887972-41F8-1F61-659C-5DB6E872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correlations to '</a:t>
            </a:r>
            <a:r>
              <a:rPr lang="en-US" sz="3200" dirty="0" err="1"/>
              <a:t>entrySlipPct</a:t>
            </a:r>
            <a:r>
              <a:rPr lang="en-US" sz="3200" dirty="0"/>
              <a:t>'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C0E278-BFC8-3EC4-31EF-7F027F24F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99" y="2107924"/>
            <a:ext cx="4200525" cy="1104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CC2097-C245-F60D-D817-5E37A9384E30}"/>
              </a:ext>
            </a:extLst>
          </p:cNvPr>
          <p:cNvSpPr txBox="1"/>
          <p:nvPr/>
        </p:nvSpPr>
        <p:spPr>
          <a:xfrm>
            <a:off x="1542083" y="1548091"/>
            <a:ext cx="454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Regular time trading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E14D91-9ABB-EF69-EF3E-642312687BF1}"/>
              </a:ext>
            </a:extLst>
          </p:cNvPr>
          <p:cNvSpPr txBox="1"/>
          <p:nvPr/>
        </p:nvSpPr>
        <p:spPr>
          <a:xfrm>
            <a:off x="7286900" y="1548091"/>
            <a:ext cx="454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After-hours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687DA69-6B34-4565-3FF8-6689A3356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652" y="2107924"/>
            <a:ext cx="4162425" cy="1085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8D152-BC33-C929-E2F8-D1B476ECD82C}"/>
              </a:ext>
            </a:extLst>
          </p:cNvPr>
          <p:cNvSpPr txBox="1"/>
          <p:nvPr/>
        </p:nvSpPr>
        <p:spPr>
          <a:xfrm>
            <a:off x="3521144" y="3884474"/>
            <a:ext cx="4547569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Trimming help to increase the correlation between </a:t>
            </a:r>
            <a:r>
              <a:rPr lang="en-US" b="1" dirty="0" err="1"/>
              <a:t>entrySlipPct</a:t>
            </a:r>
            <a:r>
              <a:rPr lang="en-US" b="1" dirty="0"/>
              <a:t> and </a:t>
            </a:r>
            <a:r>
              <a:rPr lang="en-US" b="1" dirty="0" err="1"/>
              <a:t>bidAskSpread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bidPrice</a:t>
            </a:r>
            <a:r>
              <a:rPr lang="en-US" b="1" dirty="0"/>
              <a:t> or </a:t>
            </a:r>
            <a:r>
              <a:rPr lang="en-US" b="1" dirty="0" err="1"/>
              <a:t>askPrice</a:t>
            </a:r>
            <a:r>
              <a:rPr lang="en-US" b="1" dirty="0"/>
              <a:t> or </a:t>
            </a:r>
            <a:r>
              <a:rPr lang="en-US" b="1" dirty="0" err="1"/>
              <a:t>idealPrice</a:t>
            </a:r>
            <a:r>
              <a:rPr lang="en-US" b="1" dirty="0"/>
              <a:t> alone not works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4557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ḻï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9317A-8877-DC69-B9B4-5FC1DB9FF1AC}"/>
              </a:ext>
            </a:extLst>
          </p:cNvPr>
          <p:cNvCxnSpPr/>
          <p:nvPr/>
        </p:nvCxnSpPr>
        <p:spPr>
          <a:xfrm>
            <a:off x="771525" y="1219200"/>
            <a:ext cx="10267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25887972-41F8-1F61-659C-5DB6E872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Calculate </a:t>
            </a:r>
            <a:r>
              <a:rPr lang="en-US" sz="3200" dirty="0" err="1"/>
              <a:t>fracBidVolume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81C48E-2E1E-94D3-D692-0F6FC13C2E85}"/>
              </a:ext>
            </a:extLst>
          </p:cNvPr>
          <p:cNvSpPr txBox="1"/>
          <p:nvPr/>
        </p:nvSpPr>
        <p:spPr>
          <a:xfrm>
            <a:off x="927652" y="1564621"/>
            <a:ext cx="6096000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 err="1">
                <a:effectLst/>
              </a:rPr>
              <a:t>fracBidVolume</a:t>
            </a:r>
            <a:r>
              <a:rPr lang="en-US" b="0" dirty="0">
                <a:effectLst/>
              </a:rPr>
              <a:t> = </a:t>
            </a:r>
            <a:r>
              <a:rPr lang="en-US" b="0" dirty="0" err="1">
                <a:effectLst/>
              </a:rPr>
              <a:t>idealShares</a:t>
            </a:r>
            <a:r>
              <a:rPr lang="en-US" b="0" dirty="0">
                <a:effectLst/>
              </a:rPr>
              <a:t> / </a:t>
            </a:r>
            <a:r>
              <a:rPr lang="en-US" b="0" dirty="0" err="1">
                <a:effectLst/>
              </a:rPr>
              <a:t>bidVolume</a:t>
            </a:r>
            <a:endParaRPr lang="en-US" b="0" dirty="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There are outliers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US" b="0" dirty="0">
                <a:effectLst/>
              </a:rPr>
              <a:t>rimming </a:t>
            </a:r>
            <a:r>
              <a:rPr lang="en-US" b="0" dirty="0" err="1">
                <a:effectLst/>
              </a:rPr>
              <a:t>fracBidVolume</a:t>
            </a:r>
            <a:r>
              <a:rPr lang="en-US" b="0" dirty="0">
                <a:effectLst/>
              </a:rPr>
              <a:t> </a:t>
            </a:r>
            <a:r>
              <a:rPr lang="en-US" altLang="zh-CN" b="0" dirty="0">
                <a:effectLst/>
              </a:rPr>
              <a:t>(0.01/0.99)</a:t>
            </a:r>
            <a:endParaRPr lang="en-US" b="0" dirty="0">
              <a:effectLst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71EB65-AF10-577C-245B-3FB1BEA0B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665" y="1564621"/>
            <a:ext cx="2705100" cy="154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B5607D-748A-F5CE-4784-41B5B6D76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2" y="3613070"/>
            <a:ext cx="4581810" cy="756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33F3A6-8E28-2D03-A519-34C142B27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2783" y="3613072"/>
            <a:ext cx="4341125" cy="7561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CA62AA-5AF9-65A5-2148-CEDDCAF88863}"/>
              </a:ext>
            </a:extLst>
          </p:cNvPr>
          <p:cNvSpPr txBox="1"/>
          <p:nvPr/>
        </p:nvSpPr>
        <p:spPr>
          <a:xfrm>
            <a:off x="2654783" y="4857774"/>
            <a:ext cx="6096000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Trimming help to increase the correlation between </a:t>
            </a:r>
            <a:r>
              <a:rPr lang="en-US" b="1" dirty="0" err="1"/>
              <a:t>entrySlipPct</a:t>
            </a:r>
            <a:r>
              <a:rPr lang="en-US" b="1" dirty="0"/>
              <a:t> and </a:t>
            </a:r>
            <a:r>
              <a:rPr lang="en-US" b="1" dirty="0" err="1"/>
              <a:t>bidAskSpread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Bid fraction characterizes the bidding strategy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9217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ḻï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9317A-8877-DC69-B9B4-5FC1DB9FF1AC}"/>
              </a:ext>
            </a:extLst>
          </p:cNvPr>
          <p:cNvCxnSpPr/>
          <p:nvPr/>
        </p:nvCxnSpPr>
        <p:spPr>
          <a:xfrm>
            <a:off x="771525" y="1219200"/>
            <a:ext cx="10267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25887972-41F8-1F61-659C-5DB6E872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Fix </a:t>
            </a:r>
            <a:r>
              <a:rPr lang="en-US" sz="3200" dirty="0" err="1"/>
              <a:t>tradedFloatPct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5C393-6DD0-9D6E-273E-8880782BEF42}"/>
              </a:ext>
            </a:extLst>
          </p:cNvPr>
          <p:cNvSpPr txBox="1"/>
          <p:nvPr/>
        </p:nvSpPr>
        <p:spPr>
          <a:xfrm>
            <a:off x="3174376" y="1843951"/>
            <a:ext cx="444460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Bad</a:t>
            </a:r>
            <a:r>
              <a:rPr lang="zh-CN" altLang="en-US" sz="2000" dirty="0"/>
              <a:t> </a:t>
            </a:r>
            <a:r>
              <a:rPr lang="en-US" altLang="zh-CN" sz="2000" dirty="0"/>
              <a:t>Value</a:t>
            </a:r>
            <a:endParaRPr lang="en-US" sz="2000" dirty="0"/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zh-CN" sz="2000" dirty="0"/>
              <a:t>Inf</a:t>
            </a:r>
            <a:r>
              <a:rPr lang="zh-CN" altLang="en-US" sz="2000" dirty="0"/>
              <a:t> </a:t>
            </a:r>
            <a:r>
              <a:rPr lang="en-US" altLang="zh-CN" sz="2000" dirty="0"/>
              <a:t>value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 err="1"/>
              <a:t>tradedFloatPct</a:t>
            </a:r>
            <a:endParaRPr lang="en-US" sz="2000" dirty="0"/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000" dirty="0"/>
              <a:t>Missing values </a:t>
            </a: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000" dirty="0" err="1"/>
              <a:t>tradedFloatPct</a:t>
            </a:r>
            <a:r>
              <a:rPr lang="en-US" sz="2000" dirty="0"/>
              <a:t> has 205</a:t>
            </a:r>
          </a:p>
          <a:p>
            <a:pPr marL="1257300" lvl="2" indent="-34290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000" dirty="0" err="1"/>
              <a:t>entrySlipPct</a:t>
            </a:r>
            <a:r>
              <a:rPr lang="en-US" sz="2000" dirty="0"/>
              <a:t> is 0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Fill missing values with the mean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Plot the regression graph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0BD3B3-068F-E02C-B059-F57960782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566" y="1843951"/>
            <a:ext cx="4175844" cy="26637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5AA9E3-FEE8-D57C-C7B6-F7F8F38FFF6A}"/>
              </a:ext>
            </a:extLst>
          </p:cNvPr>
          <p:cNvSpPr txBox="1"/>
          <p:nvPr/>
        </p:nvSpPr>
        <p:spPr>
          <a:xfrm>
            <a:off x="1724508" y="5638800"/>
            <a:ext cx="7706472" cy="6463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more you trade as a percentage of float (i.e. </a:t>
            </a:r>
            <a:r>
              <a:rPr lang="en-US" b="1" dirty="0" err="1"/>
              <a:t>tradedFloatPct</a:t>
            </a:r>
            <a:r>
              <a:rPr lang="en-US" b="1" dirty="0"/>
              <a:t>), the more slippage (i.e. </a:t>
            </a:r>
            <a:r>
              <a:rPr lang="en-US" b="1" dirty="0" err="1"/>
              <a:t>entrySlipPct</a:t>
            </a:r>
            <a:r>
              <a:rPr lang="en-US" b="1" dirty="0"/>
              <a:t>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5CCB58-72D5-BCAE-745C-1DABE3E8F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15" y="1843952"/>
            <a:ext cx="2665611" cy="25545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470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ḻï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9317A-8877-DC69-B9B4-5FC1DB9FF1AC}"/>
              </a:ext>
            </a:extLst>
          </p:cNvPr>
          <p:cNvCxnSpPr/>
          <p:nvPr/>
        </p:nvCxnSpPr>
        <p:spPr>
          <a:xfrm>
            <a:off x="771525" y="1219200"/>
            <a:ext cx="10267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25887972-41F8-1F61-659C-5DB6E8729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Linear Regressions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5A38A-C355-7FA8-1B71-D978A459F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2" y="1827581"/>
            <a:ext cx="3820067" cy="3386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40FFC0-9D77-FDFE-472B-957260080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705" y="1409701"/>
            <a:ext cx="6938175" cy="2663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75DE81-20F8-8559-64C3-237B214AD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473" y="4160617"/>
            <a:ext cx="2387645" cy="2663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3085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CBC907-8547-D3D9-A790-A6663BE6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661" y="944339"/>
            <a:ext cx="8661701" cy="56852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DC175C-C600-493C-E0AF-84DA46CF2E47}"/>
              </a:ext>
            </a:extLst>
          </p:cNvPr>
          <p:cNvSpPr txBox="1"/>
          <p:nvPr/>
        </p:nvSpPr>
        <p:spPr>
          <a:xfrm>
            <a:off x="1367426" y="426962"/>
            <a:ext cx="9136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formula = '</a:t>
            </a:r>
            <a:r>
              <a:rPr lang="en-US" dirty="0" err="1"/>
              <a:t>entrySlipPct</a:t>
            </a:r>
            <a:r>
              <a:rPr lang="en-US" dirty="0"/>
              <a:t> ~ </a:t>
            </a:r>
            <a:r>
              <a:rPr lang="en-US" dirty="0" err="1"/>
              <a:t>bidAskSpreadPctTrim</a:t>
            </a:r>
            <a:r>
              <a:rPr lang="en-US" dirty="0"/>
              <a:t> + </a:t>
            </a:r>
            <a:r>
              <a:rPr lang="en-US" dirty="0" err="1"/>
              <a:t>fracBidVolumeTrim</a:t>
            </a:r>
            <a:r>
              <a:rPr lang="en-US" dirty="0"/>
              <a:t> + </a:t>
            </a:r>
            <a:r>
              <a:rPr lang="en-US" dirty="0" err="1"/>
              <a:t>tradedFloatPct</a:t>
            </a:r>
            <a:r>
              <a:rPr lang="en-US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752902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Sľîḑ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íŝ1iḑé">
            <a:extLst>
              <a:ext uri="{FF2B5EF4-FFF2-40B4-BE49-F238E27FC236}">
                <a16:creationId xmlns:a16="http://schemas.microsoft.com/office/drawing/2014/main" id="{39049CA5-B8D0-42BF-A012-F88CD67C1B64}"/>
              </a:ext>
            </a:extLst>
          </p:cNvPr>
          <p:cNvGrpSpPr/>
          <p:nvPr/>
        </p:nvGrpSpPr>
        <p:grpSpPr>
          <a:xfrm>
            <a:off x="714397" y="1205508"/>
            <a:ext cx="10763206" cy="4083608"/>
            <a:chOff x="757282" y="1700808"/>
            <a:chExt cx="10763206" cy="4083608"/>
          </a:xfrm>
        </p:grpSpPr>
        <p:grpSp>
          <p:nvGrpSpPr>
            <p:cNvPr id="5" name="ïşḻîḑê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87D65C7D-B7AA-4AD2-8786-4B5CF28503B9}"/>
                </a:ext>
              </a:extLst>
            </p:cNvPr>
            <p:cNvGrpSpPr>
              <a:grpSpLocks noChangeAspect="1"/>
            </p:cNvGrpSpPr>
            <p:nvPr>
              <p:custDataLst>
                <p:tags r:id="rId3"/>
              </p:custDataLst>
            </p:nvPr>
          </p:nvGrpSpPr>
          <p:grpSpPr>
            <a:xfrm>
              <a:off x="757282" y="1700808"/>
              <a:ext cx="10763206" cy="4083608"/>
              <a:chOff x="1175743" y="1700808"/>
              <a:chExt cx="10344745" cy="4083608"/>
            </a:xfrm>
          </p:grpSpPr>
          <p:sp>
            <p:nvSpPr>
              <p:cNvPr id="7" name="îšlîďê">
                <a:extLst>
                  <a:ext uri="{FF2B5EF4-FFF2-40B4-BE49-F238E27FC236}">
                    <a16:creationId xmlns:a16="http://schemas.microsoft.com/office/drawing/2014/main" id="{BD44BF39-D995-4841-AB63-B1700A03CD98}"/>
                  </a:ext>
                </a:extLst>
              </p:cNvPr>
              <p:cNvSpPr txBox="1"/>
              <p:nvPr/>
            </p:nvSpPr>
            <p:spPr bwMode="auto">
              <a:xfrm>
                <a:off x="3822193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874" indent="-342874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0" dirty="0">
                    <a:latin typeface="+mn-lt"/>
                    <a:ea typeface="+mn-ea"/>
                    <a:sym typeface="+mn-lt"/>
                  </a:rPr>
                  <a:t>Data Cleaning</a:t>
                </a:r>
              </a:p>
              <a:p>
                <a:pPr marL="342874" indent="-342874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0" dirty="0">
                    <a:latin typeface="+mn-lt"/>
                    <a:ea typeface="+mn-ea"/>
                    <a:sym typeface="+mn-lt"/>
                  </a:rPr>
                  <a:t>Explore Distributions</a:t>
                </a:r>
              </a:p>
              <a:p>
                <a:pPr marL="342874" indent="-342874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0" dirty="0">
                    <a:latin typeface="+mn-lt"/>
                    <a:ea typeface="+mn-ea"/>
                    <a:sym typeface="+mn-lt"/>
                  </a:rPr>
                  <a:t>Feature Analysis</a:t>
                </a:r>
              </a:p>
              <a:p>
                <a:pPr marL="1085850" lvl="1" indent="-342900">
                  <a:lnSpc>
                    <a:spcPct val="200000"/>
                  </a:lnSpc>
                  <a:buFont typeface="Courier New" panose="02070309020205020404" pitchFamily="49" charset="0"/>
                  <a:buChar char="o"/>
                </a:pPr>
                <a:r>
                  <a:rPr lang="en-US" altLang="zh-CN" sz="2000" b="0" dirty="0">
                    <a:solidFill>
                      <a:schemeClr val="tx1"/>
                    </a:solidFill>
                    <a:latin typeface="+mn-lt"/>
                    <a:ea typeface="+mn-ea"/>
                    <a:sym typeface="+mn-lt"/>
                  </a:rPr>
                  <a:t>Linear Regressions</a:t>
                </a:r>
              </a:p>
              <a:p>
                <a:pPr marL="342874" indent="-342874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0" dirty="0">
                    <a:latin typeface="+mn-lt"/>
                    <a:ea typeface="+mn-ea"/>
                    <a:sym typeface="+mn-lt"/>
                  </a:rPr>
                  <a:t>Recommendation</a:t>
                </a:r>
              </a:p>
            </p:txBody>
          </p:sp>
          <p:cxnSp>
            <p:nvCxnSpPr>
              <p:cNvPr id="8" name="ïṥ1ïḍê">
                <a:extLst>
                  <a:ext uri="{FF2B5EF4-FFF2-40B4-BE49-F238E27FC236}">
                    <a16:creationId xmlns:a16="http://schemas.microsoft.com/office/drawing/2014/main" id="{2D840FEE-03EE-4A76-8293-CC8E842E73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íṩľïde">
                <a:extLst>
                  <a:ext uri="{FF2B5EF4-FFF2-40B4-BE49-F238E27FC236}">
                    <a16:creationId xmlns:a16="http://schemas.microsoft.com/office/drawing/2014/main" id="{78E66B40-5749-4423-8C51-E8C857D7C20D}"/>
                  </a:ext>
                </a:extLst>
              </p:cNvPr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2800" b="1" dirty="0">
                    <a:cs typeface="+mn-ea"/>
                    <a:sym typeface="+mn-lt"/>
                  </a:rPr>
                  <a:t>CONTEN</a:t>
                </a:r>
                <a:r>
                  <a:rPr lang="tr-TR" sz="133" b="1" dirty="0">
                    <a:cs typeface="+mn-ea"/>
                    <a:sym typeface="+mn-lt"/>
                  </a:rPr>
                  <a:t>  </a:t>
                </a:r>
                <a:r>
                  <a:rPr lang="tr-TR" sz="2800" b="1" dirty="0">
                    <a:cs typeface="+mn-ea"/>
                    <a:sym typeface="+mn-lt"/>
                  </a:rPr>
                  <a:t>TS</a:t>
                </a:r>
              </a:p>
            </p:txBody>
          </p:sp>
        </p:grpSp>
        <p:sp>
          <p:nvSpPr>
            <p:cNvPr id="6" name="íšlïďè">
              <a:extLst>
                <a:ext uri="{FF2B5EF4-FFF2-40B4-BE49-F238E27FC236}">
                  <a16:creationId xmlns:a16="http://schemas.microsoft.com/office/drawing/2014/main" id="{DC449C42-05C0-4929-8BC0-A0C54FED49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Parallelogram 1">
            <a:extLst>
              <a:ext uri="{FF2B5EF4-FFF2-40B4-BE49-F238E27FC236}">
                <a16:creationId xmlns:a16="http://schemas.microsoft.com/office/drawing/2014/main" id="{219B8243-E0A0-B9AF-8765-A99871F5CF07}"/>
              </a:ext>
            </a:extLst>
          </p:cNvPr>
          <p:cNvSpPr/>
          <p:nvPr/>
        </p:nvSpPr>
        <p:spPr>
          <a:xfrm>
            <a:off x="7800975" y="0"/>
            <a:ext cx="3876673" cy="6858000"/>
          </a:xfrm>
          <a:prstGeom prst="parallelogram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858825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ď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ḻídè">
            <a:extLst>
              <a:ext uri="{FF2B5EF4-FFF2-40B4-BE49-F238E27FC236}">
                <a16:creationId xmlns:a16="http://schemas.microsoft.com/office/drawing/2014/main" id="{D3C884DC-C58C-4D83-9157-478A0AEC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735" y="4788900"/>
            <a:ext cx="4922600" cy="113347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sz="4000" b="0" dirty="0">
                <a:latin typeface="+mn-lt"/>
                <a:ea typeface="+mn-ea"/>
                <a:sym typeface="+mn-lt"/>
              </a:rPr>
              <a:t>Recommendation</a:t>
            </a:r>
          </a:p>
        </p:txBody>
      </p:sp>
      <p:sp>
        <p:nvSpPr>
          <p:cNvPr id="6" name="ïṡliďe">
            <a:extLst>
              <a:ext uri="{FF2B5EF4-FFF2-40B4-BE49-F238E27FC236}">
                <a16:creationId xmlns:a16="http://schemas.microsoft.com/office/drawing/2014/main" id="{FC800B6A-F443-41DA-AC07-51B3CA27A8DC}"/>
              </a:ext>
            </a:extLst>
          </p:cNvPr>
          <p:cNvSpPr txBox="1"/>
          <p:nvPr/>
        </p:nvSpPr>
        <p:spPr>
          <a:xfrm>
            <a:off x="8112390" y="3773237"/>
            <a:ext cx="1040670" cy="101566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altLang="zh-CN" sz="6000" b="1" dirty="0">
                <a:ln w="12700">
                  <a:noFill/>
                </a:ln>
                <a:gradFill flip="none" rotWithShape="1">
                  <a:gsLst>
                    <a:gs pos="1000">
                      <a:srgbClr val="FF5749"/>
                    </a:gs>
                    <a:gs pos="100000">
                      <a:srgbClr val="FF9C44"/>
                    </a:gs>
                  </a:gsLst>
                  <a:lin ang="0" scaled="1"/>
                  <a:tileRect/>
                </a:gradFill>
              </a:rPr>
              <a:t>04</a:t>
            </a:r>
            <a:endParaRPr lang="en-GB" sz="6000" b="1" dirty="0">
              <a:ln w="12700">
                <a:noFill/>
              </a:ln>
              <a:gradFill flip="none" rotWithShape="1">
                <a:gsLst>
                  <a:gs pos="1000">
                    <a:srgbClr val="FF5749"/>
                  </a:gs>
                  <a:gs pos="100000">
                    <a:srgbClr val="FF9C44"/>
                  </a:gs>
                </a:gsLst>
                <a:lin ang="0" scaled="1"/>
                <a:tileRect/>
              </a:gra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630553-CBF6-F18D-4927-72470152BA88}"/>
              </a:ext>
            </a:extLst>
          </p:cNvPr>
          <p:cNvCxnSpPr>
            <a:cxnSpLocks/>
          </p:cNvCxnSpPr>
          <p:nvPr/>
        </p:nvCxnSpPr>
        <p:spPr>
          <a:xfrm>
            <a:off x="4467225" y="4991165"/>
            <a:ext cx="4600110" cy="0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46665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ḻï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9317A-8877-DC69-B9B4-5FC1DB9FF1AC}"/>
              </a:ext>
            </a:extLst>
          </p:cNvPr>
          <p:cNvCxnSpPr/>
          <p:nvPr/>
        </p:nvCxnSpPr>
        <p:spPr>
          <a:xfrm>
            <a:off x="673098" y="841127"/>
            <a:ext cx="10267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25887972-41F8-1F61-659C-5DB6E8729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2" y="0"/>
            <a:ext cx="10858500" cy="832335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How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earn</a:t>
            </a:r>
            <a:r>
              <a:rPr lang="zh-CN" altLang="en-US" sz="3200" dirty="0"/>
              <a:t> </a:t>
            </a:r>
            <a:r>
              <a:rPr lang="en-US" altLang="zh-CN" sz="3200" dirty="0"/>
              <a:t>more</a:t>
            </a:r>
            <a:r>
              <a:rPr lang="zh-CN" altLang="en-US" sz="3200" dirty="0"/>
              <a:t> </a:t>
            </a:r>
            <a:r>
              <a:rPr lang="en-US" altLang="zh-CN" sz="3200" dirty="0"/>
              <a:t>money </a:t>
            </a:r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56674F-CFF8-446B-DCC7-ECF96E204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98" y="849920"/>
            <a:ext cx="7772400" cy="1995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50CE9B-0CB7-54F4-64A0-416829055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492" y="2476745"/>
            <a:ext cx="5797062" cy="43812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6493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0">
            <a:extLst>
              <a:ext uri="{FF2B5EF4-FFF2-40B4-BE49-F238E27FC236}">
                <a16:creationId xmlns:a16="http://schemas.microsoft.com/office/drawing/2014/main" id="{CB8CEE86-BB96-9D85-C39B-53C295C51479}"/>
              </a:ext>
            </a:extLst>
          </p:cNvPr>
          <p:cNvGrpSpPr/>
          <p:nvPr/>
        </p:nvGrpSpPr>
        <p:grpSpPr>
          <a:xfrm>
            <a:off x="127322" y="9624"/>
            <a:ext cx="11397928" cy="6858000"/>
            <a:chOff x="660400" y="9624"/>
            <a:chExt cx="10864850" cy="6858000"/>
          </a:xfrm>
        </p:grpSpPr>
        <p:grpSp>
          <p:nvGrpSpPr>
            <p:cNvPr id="5" name="îşļïḓe">
              <a:extLst>
                <a:ext uri="{FF2B5EF4-FFF2-40B4-BE49-F238E27FC236}">
                  <a16:creationId xmlns:a16="http://schemas.microsoft.com/office/drawing/2014/main" id="{987A535E-4A57-38CF-6B70-C3F9C16C3B11}"/>
                </a:ext>
              </a:extLst>
            </p:cNvPr>
            <p:cNvGrpSpPr/>
            <p:nvPr/>
          </p:nvGrpSpPr>
          <p:grpSpPr>
            <a:xfrm>
              <a:off x="4014535" y="9624"/>
              <a:ext cx="7510715" cy="6858000"/>
              <a:chOff x="4014535" y="9624"/>
              <a:chExt cx="7510715" cy="6858000"/>
            </a:xfrm>
          </p:grpSpPr>
          <p:sp>
            <p:nvSpPr>
              <p:cNvPr id="6" name="ïśļiḋé">
                <a:extLst>
                  <a:ext uri="{FF2B5EF4-FFF2-40B4-BE49-F238E27FC236}">
                    <a16:creationId xmlns:a16="http://schemas.microsoft.com/office/drawing/2014/main" id="{5F378B70-8830-191F-098D-D40D4FF31F2D}"/>
                  </a:ext>
                </a:extLst>
              </p:cNvPr>
              <p:cNvSpPr/>
              <p:nvPr/>
            </p:nvSpPr>
            <p:spPr>
              <a:xfrm>
                <a:off x="4014535" y="9624"/>
                <a:ext cx="4291182" cy="6858000"/>
              </a:xfrm>
              <a:prstGeom prst="rect">
                <a:avLst/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63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 sz="4000" b="1" dirty="0"/>
              </a:p>
            </p:txBody>
          </p:sp>
          <p:grpSp>
            <p:nvGrpSpPr>
              <p:cNvPr id="7" name="îşļîḑe">
                <a:extLst>
                  <a:ext uri="{FF2B5EF4-FFF2-40B4-BE49-F238E27FC236}">
                    <a16:creationId xmlns:a16="http://schemas.microsoft.com/office/drawing/2014/main" id="{6C376FF8-586A-0612-ED33-C010EE9BB7F1}"/>
                  </a:ext>
                </a:extLst>
              </p:cNvPr>
              <p:cNvGrpSpPr/>
              <p:nvPr/>
            </p:nvGrpSpPr>
            <p:grpSpPr>
              <a:xfrm>
                <a:off x="5708650" y="1130301"/>
                <a:ext cx="5816600" cy="5003800"/>
                <a:chOff x="5708650" y="1130301"/>
                <a:chExt cx="5816600" cy="5003800"/>
              </a:xfrm>
            </p:grpSpPr>
            <p:grpSp>
              <p:nvGrpSpPr>
                <p:cNvPr id="8" name="îšḷîdê">
                  <a:extLst>
                    <a:ext uri="{FF2B5EF4-FFF2-40B4-BE49-F238E27FC236}">
                      <a16:creationId xmlns:a16="http://schemas.microsoft.com/office/drawing/2014/main" id="{DB95D6C6-71E3-ECD4-3585-28E6E7F4BB17}"/>
                    </a:ext>
                  </a:extLst>
                </p:cNvPr>
                <p:cNvGrpSpPr/>
                <p:nvPr/>
              </p:nvGrpSpPr>
              <p:grpSpPr>
                <a:xfrm>
                  <a:off x="5708650" y="1130301"/>
                  <a:ext cx="5816600" cy="1131033"/>
                  <a:chOff x="5702300" y="4140200"/>
                  <a:chExt cx="5816600" cy="1449841"/>
                </a:xfrm>
              </p:grpSpPr>
              <p:sp>
                <p:nvSpPr>
                  <p:cNvPr id="18" name="îšľíḑè">
                    <a:extLst>
                      <a:ext uri="{FF2B5EF4-FFF2-40B4-BE49-F238E27FC236}">
                        <a16:creationId xmlns:a16="http://schemas.microsoft.com/office/drawing/2014/main" id="{C1DF65DD-4586-DFF0-0ADB-058326109827}"/>
                      </a:ext>
                    </a:extLst>
                  </p:cNvPr>
                  <p:cNvSpPr/>
                  <p:nvPr/>
                </p:nvSpPr>
                <p:spPr>
                  <a:xfrm>
                    <a:off x="5702300" y="4140200"/>
                    <a:ext cx="5816600" cy="1449841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24000" tIns="450000" rIns="324000" bIns="45720" rtlCol="0" anchor="ctr"/>
                  <a:lstStyle/>
                  <a:p>
                    <a:pPr>
                      <a:lnSpc>
                        <a:spcPct val="130000"/>
                      </a:lnSpc>
                    </a:pPr>
                    <a:r>
                      <a:rPr kumimoji="1" lang="en-US" altLang="zh-CN" sz="1400" dirty="0">
                        <a:solidFill>
                          <a:srgbClr val="FFFFFF"/>
                        </a:solidFill>
                      </a:rPr>
                      <a:t>Avoiding high </a:t>
                    </a:r>
                    <a:r>
                      <a:rPr kumimoji="1" lang="en-US" altLang="zh-CN" sz="1400" dirty="0" err="1">
                        <a:solidFill>
                          <a:srgbClr val="FFFFFF"/>
                        </a:solidFill>
                      </a:rPr>
                      <a:t>entrySlipPct</a:t>
                    </a:r>
                    <a:endParaRPr kumimoji="1" lang="en-US" altLang="zh-CN" sz="1400" dirty="0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19" name="išḷiďè">
                    <a:extLst>
                      <a:ext uri="{FF2B5EF4-FFF2-40B4-BE49-F238E27FC236}">
                        <a16:creationId xmlns:a16="http://schemas.microsoft.com/office/drawing/2014/main" id="{3C845C49-D032-B194-EDE4-9BEDC2BD7675}"/>
                      </a:ext>
                    </a:extLst>
                  </p:cNvPr>
                  <p:cNvSpPr/>
                  <p:nvPr/>
                </p:nvSpPr>
                <p:spPr>
                  <a:xfrm>
                    <a:off x="5918223" y="4333324"/>
                    <a:ext cx="1430391" cy="4324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spAutoFit/>
                  </a:bodyPr>
                  <a:lstStyle/>
                  <a:p>
                    <a:r>
                      <a:rPr kumimoji="1" lang="en-US" altLang="zh-CN" sz="1600" b="1" dirty="0" err="1">
                        <a:solidFill>
                          <a:srgbClr val="FFFFFF"/>
                        </a:solidFill>
                      </a:rPr>
                      <a:t>entrySlipPct</a:t>
                    </a:r>
                    <a:endParaRPr kumimoji="1" lang="en-US" altLang="zh-CN" sz="1600" b="1" dirty="0">
                      <a:solidFill>
                        <a:srgbClr val="FFFFFF"/>
                      </a:solidFill>
                    </a:endParaRPr>
                  </a:p>
                </p:txBody>
              </p:sp>
            </p:grpSp>
            <p:grpSp>
              <p:nvGrpSpPr>
                <p:cNvPr id="9" name="ïšľîḑê">
                  <a:extLst>
                    <a:ext uri="{FF2B5EF4-FFF2-40B4-BE49-F238E27FC236}">
                      <a16:creationId xmlns:a16="http://schemas.microsoft.com/office/drawing/2014/main" id="{DD77E56B-99D9-04F1-AB39-EC0509244D0F}"/>
                    </a:ext>
                  </a:extLst>
                </p:cNvPr>
                <p:cNvGrpSpPr/>
                <p:nvPr/>
              </p:nvGrpSpPr>
              <p:grpSpPr>
                <a:xfrm>
                  <a:off x="5708650" y="2421223"/>
                  <a:ext cx="5816600" cy="1131033"/>
                  <a:chOff x="5702300" y="4140200"/>
                  <a:chExt cx="5816600" cy="1449841"/>
                </a:xfrm>
              </p:grpSpPr>
              <p:sp>
                <p:nvSpPr>
                  <p:cNvPr id="16" name="i$ḷîďê">
                    <a:extLst>
                      <a:ext uri="{FF2B5EF4-FFF2-40B4-BE49-F238E27FC236}">
                        <a16:creationId xmlns:a16="http://schemas.microsoft.com/office/drawing/2014/main" id="{50629842-C27E-D147-F2B0-9796CF8B934D}"/>
                      </a:ext>
                    </a:extLst>
                  </p:cNvPr>
                  <p:cNvSpPr/>
                  <p:nvPr/>
                </p:nvSpPr>
                <p:spPr>
                  <a:xfrm>
                    <a:off x="5702300" y="4140200"/>
                    <a:ext cx="5816600" cy="14498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65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24000" tIns="450000" rIns="324000" bIns="45720" rtlCol="0" anchor="ctr"/>
                  <a:lstStyle/>
                  <a:p>
                    <a:pPr>
                      <a:lnSpc>
                        <a:spcPct val="130000"/>
                      </a:lnSpc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narrower bid-ask spread</a:t>
                    </a:r>
                  </a:p>
                </p:txBody>
              </p:sp>
              <p:sp>
                <p:nvSpPr>
                  <p:cNvPr id="17" name="iṩļîḑe">
                    <a:extLst>
                      <a:ext uri="{FF2B5EF4-FFF2-40B4-BE49-F238E27FC236}">
                        <a16:creationId xmlns:a16="http://schemas.microsoft.com/office/drawing/2014/main" id="{02EC9566-DFA8-D259-111F-21B35DFFCB85}"/>
                      </a:ext>
                    </a:extLst>
                  </p:cNvPr>
                  <p:cNvSpPr/>
                  <p:nvPr/>
                </p:nvSpPr>
                <p:spPr>
                  <a:xfrm>
                    <a:off x="5918222" y="4333324"/>
                    <a:ext cx="2381144" cy="4339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spAutoFit/>
                  </a:bodyPr>
                  <a:lstStyle/>
                  <a:p>
                    <a:r>
                      <a:rPr kumimoji="1" lang="en-US" altLang="zh-CN" sz="1600" b="1" dirty="0">
                        <a:solidFill>
                          <a:schemeClr val="tx1"/>
                        </a:solidFill>
                      </a:rPr>
                      <a:t>bid-ask spread</a:t>
                    </a:r>
                  </a:p>
                </p:txBody>
              </p:sp>
            </p:grpSp>
            <p:grpSp>
              <p:nvGrpSpPr>
                <p:cNvPr id="10" name="íSḻîdê">
                  <a:extLst>
                    <a:ext uri="{FF2B5EF4-FFF2-40B4-BE49-F238E27FC236}">
                      <a16:creationId xmlns:a16="http://schemas.microsoft.com/office/drawing/2014/main" id="{94B86163-9A33-35FB-DAD1-FFDC8702244A}"/>
                    </a:ext>
                  </a:extLst>
                </p:cNvPr>
                <p:cNvGrpSpPr/>
                <p:nvPr/>
              </p:nvGrpSpPr>
              <p:grpSpPr>
                <a:xfrm>
                  <a:off x="5708650" y="3712145"/>
                  <a:ext cx="5816600" cy="1131033"/>
                  <a:chOff x="5702300" y="4140200"/>
                  <a:chExt cx="5816600" cy="1449841"/>
                </a:xfrm>
              </p:grpSpPr>
              <p:sp>
                <p:nvSpPr>
                  <p:cNvPr id="14" name="îṩļidè">
                    <a:extLst>
                      <a:ext uri="{FF2B5EF4-FFF2-40B4-BE49-F238E27FC236}">
                        <a16:creationId xmlns:a16="http://schemas.microsoft.com/office/drawing/2014/main" id="{9AA841C2-A3AB-A1C7-C232-CDE914A9ED6D}"/>
                      </a:ext>
                    </a:extLst>
                  </p:cNvPr>
                  <p:cNvSpPr/>
                  <p:nvPr/>
                </p:nvSpPr>
                <p:spPr>
                  <a:xfrm>
                    <a:off x="5702300" y="4140200"/>
                    <a:ext cx="5816600" cy="14498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65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24000" tIns="450000" rIns="324000" bIns="45720" rtlCol="0" anchor="ctr"/>
                  <a:lstStyle/>
                  <a:p>
                    <a:pPr>
                      <a:lnSpc>
                        <a:spcPct val="130000"/>
                      </a:lnSpc>
                    </a:pPr>
                    <a:r>
                      <a:rPr kumimoji="1" lang="en-US" altLang="zh-CN" sz="1400" dirty="0">
                        <a:solidFill>
                          <a:schemeClr val="tx1"/>
                        </a:solidFill>
                      </a:rPr>
                      <a:t>Try not trade at Float</a:t>
                    </a:r>
                  </a:p>
                </p:txBody>
              </p:sp>
              <p:sp>
                <p:nvSpPr>
                  <p:cNvPr id="15" name="iṥ1iďé">
                    <a:extLst>
                      <a:ext uri="{FF2B5EF4-FFF2-40B4-BE49-F238E27FC236}">
                        <a16:creationId xmlns:a16="http://schemas.microsoft.com/office/drawing/2014/main" id="{82E32EE7-4352-B42E-D601-0AC0F8D860D2}"/>
                      </a:ext>
                    </a:extLst>
                  </p:cNvPr>
                  <p:cNvSpPr/>
                  <p:nvPr/>
                </p:nvSpPr>
                <p:spPr>
                  <a:xfrm>
                    <a:off x="5918222" y="4333324"/>
                    <a:ext cx="1940597" cy="4339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spAutoFit/>
                  </a:bodyPr>
                  <a:lstStyle/>
                  <a:p>
                    <a:r>
                      <a:rPr kumimoji="1" lang="en-US" altLang="zh-CN" sz="1600" b="1" dirty="0" err="1">
                        <a:solidFill>
                          <a:schemeClr val="tx1"/>
                        </a:solidFill>
                      </a:rPr>
                      <a:t>tradedFloatPct</a:t>
                    </a:r>
                    <a:endParaRPr kumimoji="1" lang="en-US" altLang="zh-CN" sz="16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1" name="ïşlïḍê">
                  <a:extLst>
                    <a:ext uri="{FF2B5EF4-FFF2-40B4-BE49-F238E27FC236}">
                      <a16:creationId xmlns:a16="http://schemas.microsoft.com/office/drawing/2014/main" id="{D24E29B5-FE1B-030F-CC9A-C3A1CDC8928B}"/>
                    </a:ext>
                  </a:extLst>
                </p:cNvPr>
                <p:cNvGrpSpPr/>
                <p:nvPr/>
              </p:nvGrpSpPr>
              <p:grpSpPr>
                <a:xfrm>
                  <a:off x="5708650" y="5003068"/>
                  <a:ext cx="5816600" cy="1131033"/>
                  <a:chOff x="5702300" y="4140200"/>
                  <a:chExt cx="5816600" cy="1449841"/>
                </a:xfrm>
              </p:grpSpPr>
              <p:sp>
                <p:nvSpPr>
                  <p:cNvPr id="12" name="íSḻîde">
                    <a:extLst>
                      <a:ext uri="{FF2B5EF4-FFF2-40B4-BE49-F238E27FC236}">
                        <a16:creationId xmlns:a16="http://schemas.microsoft.com/office/drawing/2014/main" id="{4D5ED991-BB32-183E-2CB2-E3BCC755B431}"/>
                      </a:ext>
                    </a:extLst>
                  </p:cNvPr>
                  <p:cNvSpPr/>
                  <p:nvPr/>
                </p:nvSpPr>
                <p:spPr>
                  <a:xfrm>
                    <a:off x="5702300" y="4140200"/>
                    <a:ext cx="5816600" cy="14498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chemeClr val="bg1">
                        <a:lumMod val="65000"/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24000" tIns="450000" rIns="324000" bIns="45720" rtlCol="0" anchor="ctr"/>
                  <a:lstStyle/>
                  <a:p>
                    <a:pPr>
                      <a:lnSpc>
                        <a:spcPct val="130000"/>
                      </a:lnSpc>
                    </a:pPr>
                    <a:r>
                      <a:rPr kumimoji="1" lang="en-US" altLang="zh-CN" sz="1200" dirty="0">
                        <a:solidFill>
                          <a:schemeClr val="tx1"/>
                        </a:solidFill>
                      </a:rPr>
                      <a:t>Trade during regular time and make use of limit orders instead</a:t>
                    </a:r>
                  </a:p>
                </p:txBody>
              </p:sp>
              <p:sp>
                <p:nvSpPr>
                  <p:cNvPr id="13" name="ïṡlîḓê">
                    <a:extLst>
                      <a:ext uri="{FF2B5EF4-FFF2-40B4-BE49-F238E27FC236}">
                        <a16:creationId xmlns:a16="http://schemas.microsoft.com/office/drawing/2014/main" id="{EA49F481-6F29-C707-CD8F-79B342DC5021}"/>
                      </a:ext>
                    </a:extLst>
                  </p:cNvPr>
                  <p:cNvSpPr/>
                  <p:nvPr/>
                </p:nvSpPr>
                <p:spPr>
                  <a:xfrm>
                    <a:off x="5918222" y="4333324"/>
                    <a:ext cx="1852330" cy="4339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t" anchorCtr="0">
                    <a:spAutoFit/>
                  </a:bodyPr>
                  <a:lstStyle/>
                  <a:p>
                    <a:r>
                      <a:rPr kumimoji="1" lang="en-US" altLang="zh-CN" sz="1600" b="1" dirty="0">
                        <a:solidFill>
                          <a:schemeClr val="tx1"/>
                        </a:solidFill>
                      </a:rPr>
                      <a:t>Type and time</a:t>
                    </a:r>
                  </a:p>
                </p:txBody>
              </p:sp>
            </p:grpSp>
          </p:grpSp>
        </p:grpSp>
        <p:sp>
          <p:nvSpPr>
            <p:cNvPr id="20" name="íšľîďê">
              <a:extLst>
                <a:ext uri="{FF2B5EF4-FFF2-40B4-BE49-F238E27FC236}">
                  <a16:creationId xmlns:a16="http://schemas.microsoft.com/office/drawing/2014/main" id="{E3A397F1-7994-D395-BB6C-E0059798C825}"/>
                </a:ext>
              </a:extLst>
            </p:cNvPr>
            <p:cNvSpPr txBox="1"/>
            <p:nvPr/>
          </p:nvSpPr>
          <p:spPr>
            <a:xfrm>
              <a:off x="660400" y="1130300"/>
              <a:ext cx="4082336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Recommendations 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to increase </a:t>
              </a:r>
              <a:r>
                <a:rPr kumimoji="0" lang="en-US" altLang="zh-CN" sz="3600" b="1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</a:rPr>
                <a:t>proftPct</a:t>
              </a:r>
              <a:r>
                <a:rPr kumimoji="0" lang="en-US" altLang="zh-CN" sz="3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 more than 14.419%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56021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ď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íṣlíḋê">
            <a:extLst>
              <a:ext uri="{FF2B5EF4-FFF2-40B4-BE49-F238E27FC236}">
                <a16:creationId xmlns:a16="http://schemas.microsoft.com/office/drawing/2014/main" id="{285798A2-DEFC-3540-9A07-904286E7F2E0}"/>
              </a:ext>
            </a:extLst>
          </p:cNvPr>
          <p:cNvSpPr txBox="1"/>
          <p:nvPr/>
        </p:nvSpPr>
        <p:spPr>
          <a:xfrm>
            <a:off x="2927403" y="1749969"/>
            <a:ext cx="5601213" cy="132343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altLang="zh-CN" sz="8000" b="1" dirty="0">
                <a:ln w="12700">
                  <a:noFill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</a:t>
            </a:r>
            <a:endParaRPr lang="en-GB" sz="8000" b="1" dirty="0">
              <a:ln w="12700">
                <a:noFill/>
              </a:ln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01483BA7-D1A8-3575-1474-19AA7270C907}"/>
              </a:ext>
            </a:extLst>
          </p:cNvPr>
          <p:cNvSpPr txBox="1">
            <a:spLocks/>
          </p:cNvSpPr>
          <p:nvPr/>
        </p:nvSpPr>
        <p:spPr>
          <a:xfrm>
            <a:off x="7300640" y="5782490"/>
            <a:ext cx="4891360" cy="756297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Sheng Yun (syun13), </a:t>
            </a:r>
            <a:r>
              <a:rPr lang="en-US" altLang="zh-CN" sz="1000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Jingyan</a:t>
            </a:r>
            <a:r>
              <a:rPr lang="en-US" altLang="zh-CN" sz="10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Xu (jxu246), Cathy Xueqing Zhang (xzhang347)</a:t>
            </a:r>
          </a:p>
          <a:p>
            <a:endParaRPr lang="en-US" sz="1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A446DBF8-1699-D9EE-76D8-9126850E8404}"/>
              </a:ext>
            </a:extLst>
          </p:cNvPr>
          <p:cNvSpPr txBox="1">
            <a:spLocks/>
          </p:cNvSpPr>
          <p:nvPr/>
        </p:nvSpPr>
        <p:spPr>
          <a:xfrm>
            <a:off x="7300640" y="6013586"/>
            <a:ext cx="1504303" cy="294104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1/30/2023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8074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ď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ḻídè">
            <a:extLst>
              <a:ext uri="{FF2B5EF4-FFF2-40B4-BE49-F238E27FC236}">
                <a16:creationId xmlns:a16="http://schemas.microsoft.com/office/drawing/2014/main" id="{D3C884DC-C58C-4D83-9157-478A0AEC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735" y="4788900"/>
            <a:ext cx="4922600" cy="1133475"/>
          </a:xfrm>
        </p:spPr>
        <p:txBody>
          <a:bodyPr>
            <a:normAutofit/>
          </a:bodyPr>
          <a:lstStyle/>
          <a:p>
            <a:pPr marL="342874" indent="-34287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4000" b="0" dirty="0">
                <a:latin typeface="+mn-lt"/>
                <a:ea typeface="+mn-ea"/>
                <a:sym typeface="+mn-lt"/>
              </a:rPr>
              <a:t>Data Cleaning</a:t>
            </a:r>
          </a:p>
        </p:txBody>
      </p:sp>
      <p:sp>
        <p:nvSpPr>
          <p:cNvPr id="6" name="ïṡliďe">
            <a:extLst>
              <a:ext uri="{FF2B5EF4-FFF2-40B4-BE49-F238E27FC236}">
                <a16:creationId xmlns:a16="http://schemas.microsoft.com/office/drawing/2014/main" id="{FC800B6A-F443-41DA-AC07-51B3CA27A8DC}"/>
              </a:ext>
            </a:extLst>
          </p:cNvPr>
          <p:cNvSpPr txBox="1"/>
          <p:nvPr/>
        </p:nvSpPr>
        <p:spPr>
          <a:xfrm>
            <a:off x="8112390" y="3773237"/>
            <a:ext cx="1040670" cy="101566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altLang="zh-CN" sz="6000" b="1" dirty="0">
                <a:ln w="12700">
                  <a:noFill/>
                </a:ln>
                <a:gradFill flip="none" rotWithShape="1">
                  <a:gsLst>
                    <a:gs pos="1000">
                      <a:srgbClr val="FF5749"/>
                    </a:gs>
                    <a:gs pos="100000">
                      <a:srgbClr val="FF9C44"/>
                    </a:gs>
                  </a:gsLst>
                  <a:lin ang="0" scaled="1"/>
                  <a:tileRect/>
                </a:gradFill>
              </a:rPr>
              <a:t>01</a:t>
            </a:r>
            <a:endParaRPr lang="en-GB" sz="6000" b="1" dirty="0">
              <a:ln w="12700">
                <a:noFill/>
              </a:ln>
              <a:gradFill flip="none" rotWithShape="1">
                <a:gsLst>
                  <a:gs pos="1000">
                    <a:srgbClr val="FF5749"/>
                  </a:gs>
                  <a:gs pos="100000">
                    <a:srgbClr val="FF9C44"/>
                  </a:gs>
                </a:gsLst>
                <a:lin ang="0" scaled="1"/>
                <a:tileRect/>
              </a:gra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630553-CBF6-F18D-4927-72470152BA88}"/>
              </a:ext>
            </a:extLst>
          </p:cNvPr>
          <p:cNvCxnSpPr>
            <a:cxnSpLocks/>
          </p:cNvCxnSpPr>
          <p:nvPr/>
        </p:nvCxnSpPr>
        <p:spPr>
          <a:xfrm>
            <a:off x="4467225" y="4991165"/>
            <a:ext cx="4600110" cy="0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2267038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ḻï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ṧḻîḑe">
            <a:extLst>
              <a:ext uri="{FF2B5EF4-FFF2-40B4-BE49-F238E27FC236}">
                <a16:creationId xmlns:a16="http://schemas.microsoft.com/office/drawing/2014/main" id="{72A86E45-D077-42B7-836E-87902EC5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0"/>
            <a:ext cx="10858500" cy="102870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Dataset Overall</a:t>
            </a:r>
            <a:endParaRPr lang="zh-CN" altLang="en-US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9317A-8877-DC69-B9B4-5FC1DB9FF1AC}"/>
              </a:ext>
            </a:extLst>
          </p:cNvPr>
          <p:cNvCxnSpPr/>
          <p:nvPr/>
        </p:nvCxnSpPr>
        <p:spPr>
          <a:xfrm>
            <a:off x="731768" y="1152939"/>
            <a:ext cx="10267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组合 1">
            <a:extLst>
              <a:ext uri="{FF2B5EF4-FFF2-40B4-BE49-F238E27FC236}">
                <a16:creationId xmlns:a16="http://schemas.microsoft.com/office/drawing/2014/main" id="{EFBEE317-C81A-372B-0716-DC81C029EC19}"/>
              </a:ext>
            </a:extLst>
          </p:cNvPr>
          <p:cNvGrpSpPr/>
          <p:nvPr/>
        </p:nvGrpSpPr>
        <p:grpSpPr>
          <a:xfrm>
            <a:off x="940469" y="1363318"/>
            <a:ext cx="10311061" cy="3855166"/>
            <a:chOff x="972889" y="1553975"/>
            <a:chExt cx="10311061" cy="3855166"/>
          </a:xfrm>
        </p:grpSpPr>
        <p:cxnSp>
          <p:nvCxnSpPr>
            <p:cNvPr id="289" name="îṧļïdê">
              <a:extLst>
                <a:ext uri="{FF2B5EF4-FFF2-40B4-BE49-F238E27FC236}">
                  <a16:creationId xmlns:a16="http://schemas.microsoft.com/office/drawing/2014/main" id="{F522E3AC-5C59-26FE-7F25-17D541B48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2889" y="1553975"/>
              <a:ext cx="1500808" cy="0"/>
            </a:xfrm>
            <a:prstGeom prst="line">
              <a:avLst/>
            </a:prstGeom>
            <a:ln w="9525">
              <a:solidFill>
                <a:srgbClr val="0808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2" name="îṩľiḑé">
              <a:extLst>
                <a:ext uri="{FF2B5EF4-FFF2-40B4-BE49-F238E27FC236}">
                  <a16:creationId xmlns:a16="http://schemas.microsoft.com/office/drawing/2014/main" id="{8F6F8B3A-B409-3570-7DFC-F833E9DF233E}"/>
                </a:ext>
              </a:extLst>
            </p:cNvPr>
            <p:cNvGrpSpPr/>
            <p:nvPr/>
          </p:nvGrpSpPr>
          <p:grpSpPr>
            <a:xfrm>
              <a:off x="972889" y="3294838"/>
              <a:ext cx="2878978" cy="2013781"/>
              <a:chOff x="1202635" y="2375452"/>
              <a:chExt cx="2878978" cy="2013781"/>
            </a:xfrm>
          </p:grpSpPr>
          <p:sp>
            <p:nvSpPr>
              <p:cNvPr id="284" name="iṡliďè">
                <a:extLst>
                  <a:ext uri="{FF2B5EF4-FFF2-40B4-BE49-F238E27FC236}">
                    <a16:creationId xmlns:a16="http://schemas.microsoft.com/office/drawing/2014/main" id="{8ECED5C2-45B6-5660-8DAA-AB4CCACA27B2}"/>
                  </a:ext>
                </a:extLst>
              </p:cNvPr>
              <p:cNvSpPr/>
              <p:nvPr/>
            </p:nvSpPr>
            <p:spPr>
              <a:xfrm>
                <a:off x="2165976" y="3113335"/>
                <a:ext cx="1899557" cy="4001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kumimoji="1" lang="en-US" altLang="zh-CN" sz="2000" b="1" dirty="0">
                    <a:solidFill>
                      <a:schemeClr val="tx1"/>
                    </a:solidFill>
                  </a:rPr>
                  <a:t>Features</a:t>
                </a:r>
              </a:p>
            </p:txBody>
          </p:sp>
          <p:sp>
            <p:nvSpPr>
              <p:cNvPr id="285" name="iṣļïḍe">
                <a:extLst>
                  <a:ext uri="{FF2B5EF4-FFF2-40B4-BE49-F238E27FC236}">
                    <a16:creationId xmlns:a16="http://schemas.microsoft.com/office/drawing/2014/main" id="{8C8ECB26-96B8-1A28-0E55-82E76F056D79}"/>
                  </a:ext>
                </a:extLst>
              </p:cNvPr>
              <p:cNvSpPr/>
              <p:nvPr/>
            </p:nvSpPr>
            <p:spPr>
              <a:xfrm>
                <a:off x="1249513" y="3625328"/>
                <a:ext cx="2832100" cy="763905"/>
              </a:xfrm>
              <a:prstGeom prst="roundRect">
                <a:avLst>
                  <a:gd name="adj" fmla="val 8192"/>
                </a:avLst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lang="en-US" altLang="zh-CN" sz="1600" dirty="0"/>
              </a:p>
              <a:p>
                <a:pPr algn="r"/>
                <a:r>
                  <a:rPr lang="en-US" altLang="zh-CN" sz="1600" dirty="0"/>
                  <a:t>19 features, majority are numeric, only </a:t>
                </a:r>
                <a:r>
                  <a:rPr lang="en-US" altLang="zh-CN" sz="1600" dirty="0" err="1"/>
                  <a:t>exitTime</a:t>
                </a:r>
                <a:r>
                  <a:rPr lang="en-US" altLang="zh-CN" sz="1600" dirty="0"/>
                  <a:t> and </a:t>
                </a:r>
                <a:r>
                  <a:rPr lang="en-US" altLang="zh-CN" sz="1600" dirty="0" err="1"/>
                  <a:t>openTime</a:t>
                </a:r>
                <a:r>
                  <a:rPr lang="en-US" altLang="zh-CN" sz="1600" dirty="0"/>
                  <a:t> are object  </a:t>
                </a:r>
              </a:p>
              <a:p>
                <a:pPr algn="r"/>
                <a:endParaRPr lang="zh-CN" altLang="en-US" sz="1600" dirty="0"/>
              </a:p>
            </p:txBody>
          </p:sp>
          <p:cxnSp>
            <p:nvCxnSpPr>
              <p:cNvPr id="286" name="ïşļiďè">
                <a:extLst>
                  <a:ext uri="{FF2B5EF4-FFF2-40B4-BE49-F238E27FC236}">
                    <a16:creationId xmlns:a16="http://schemas.microsoft.com/office/drawing/2014/main" id="{8641359D-7520-41F9-707C-E103149441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02635" y="2375452"/>
                <a:ext cx="1500808" cy="0"/>
              </a:xfrm>
              <a:prstGeom prst="line">
                <a:avLst/>
              </a:prstGeom>
              <a:ln w="9525">
                <a:solidFill>
                  <a:srgbClr val="08080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3" name="íṣlíďe">
              <a:extLst>
                <a:ext uri="{FF2B5EF4-FFF2-40B4-BE49-F238E27FC236}">
                  <a16:creationId xmlns:a16="http://schemas.microsoft.com/office/drawing/2014/main" id="{FB4B6C80-90C0-B911-BE96-C0A208411C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3142" y="2135983"/>
              <a:ext cx="1500808" cy="0"/>
            </a:xfrm>
            <a:prstGeom prst="line">
              <a:avLst/>
            </a:prstGeom>
            <a:ln w="9525">
              <a:solidFill>
                <a:srgbClr val="0808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íş1ïḋè">
              <a:extLst>
                <a:ext uri="{FF2B5EF4-FFF2-40B4-BE49-F238E27FC236}">
                  <a16:creationId xmlns:a16="http://schemas.microsoft.com/office/drawing/2014/main" id="{AD7EDE7D-774A-950F-1566-B4DBA3F99D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3142" y="4631471"/>
              <a:ext cx="1500808" cy="0"/>
            </a:xfrm>
            <a:prstGeom prst="line">
              <a:avLst/>
            </a:prstGeom>
            <a:ln w="9525">
              <a:solidFill>
                <a:srgbClr val="0808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5" name="iS1íḍê">
              <a:extLst>
                <a:ext uri="{FF2B5EF4-FFF2-40B4-BE49-F238E27FC236}">
                  <a16:creationId xmlns:a16="http://schemas.microsoft.com/office/drawing/2014/main" id="{E6B4F0B3-06D5-58AE-AD8D-519E208EFC3F}"/>
                </a:ext>
              </a:extLst>
            </p:cNvPr>
            <p:cNvGrpSpPr/>
            <p:nvPr/>
          </p:nvGrpSpPr>
          <p:grpSpPr>
            <a:xfrm>
              <a:off x="4200149" y="2143654"/>
              <a:ext cx="3629025" cy="3265487"/>
              <a:chOff x="4200149" y="2143654"/>
              <a:chExt cx="3629025" cy="3265487"/>
            </a:xfrm>
          </p:grpSpPr>
          <p:sp>
            <p:nvSpPr>
              <p:cNvPr id="260" name="îṧḻíďé">
                <a:extLst>
                  <a:ext uri="{FF2B5EF4-FFF2-40B4-BE49-F238E27FC236}">
                    <a16:creationId xmlns:a16="http://schemas.microsoft.com/office/drawing/2014/main" id="{CB4CAC4A-2E52-6CB1-95CE-2AD709B9E253}"/>
                  </a:ext>
                </a:extLst>
              </p:cNvPr>
              <p:cNvSpPr/>
              <p:nvPr/>
            </p:nvSpPr>
            <p:spPr>
              <a:xfrm>
                <a:off x="5767269" y="3724672"/>
                <a:ext cx="494783" cy="460638"/>
              </a:xfrm>
              <a:custGeom>
                <a:avLst/>
                <a:gdLst>
                  <a:gd name="T0" fmla="*/ 3473 w 6459"/>
                  <a:gd name="T1" fmla="*/ 4522 h 6022"/>
                  <a:gd name="T2" fmla="*/ 2677 w 6459"/>
                  <a:gd name="T3" fmla="*/ 3705 h 6022"/>
                  <a:gd name="T4" fmla="*/ 4289 w 6459"/>
                  <a:gd name="T5" fmla="*/ 4126 h 6022"/>
                  <a:gd name="T6" fmla="*/ 4300 w 6459"/>
                  <a:gd name="T7" fmla="*/ 1945 h 6022"/>
                  <a:gd name="T8" fmla="*/ 5334 w 6459"/>
                  <a:gd name="T9" fmla="*/ 1883 h 6022"/>
                  <a:gd name="T10" fmla="*/ 5769 w 6459"/>
                  <a:gd name="T11" fmla="*/ 2661 h 6022"/>
                  <a:gd name="T12" fmla="*/ 5769 w 6459"/>
                  <a:gd name="T13" fmla="*/ 2852 h 6022"/>
                  <a:gd name="T14" fmla="*/ 5598 w 6459"/>
                  <a:gd name="T15" fmla="*/ 3705 h 6022"/>
                  <a:gd name="T16" fmla="*/ 5960 w 6459"/>
                  <a:gd name="T17" fmla="*/ 3983 h 6022"/>
                  <a:gd name="T18" fmla="*/ 223 w 6459"/>
                  <a:gd name="T19" fmla="*/ 0 h 6022"/>
                  <a:gd name="T20" fmla="*/ 95 w 6459"/>
                  <a:gd name="T21" fmla="*/ 5283 h 6022"/>
                  <a:gd name="T22" fmla="*/ 223 w 6459"/>
                  <a:gd name="T23" fmla="*/ 5323 h 6022"/>
                  <a:gd name="T24" fmla="*/ 2677 w 6459"/>
                  <a:gd name="T25" fmla="*/ 5127 h 6022"/>
                  <a:gd name="T26" fmla="*/ 5769 w 6459"/>
                  <a:gd name="T27" fmla="*/ 222 h 6022"/>
                  <a:gd name="T28" fmla="*/ 4300 w 6459"/>
                  <a:gd name="T29" fmla="*/ 190 h 6022"/>
                  <a:gd name="T30" fmla="*/ 5769 w 6459"/>
                  <a:gd name="T31" fmla="*/ 1755 h 6022"/>
                  <a:gd name="T32" fmla="*/ 2677 w 6459"/>
                  <a:gd name="T33" fmla="*/ 190 h 6022"/>
                  <a:gd name="T34" fmla="*/ 2677 w 6459"/>
                  <a:gd name="T35" fmla="*/ 864 h 6022"/>
                  <a:gd name="T36" fmla="*/ 4109 w 6459"/>
                  <a:gd name="T37" fmla="*/ 1055 h 6022"/>
                  <a:gd name="T38" fmla="*/ 2677 w 6459"/>
                  <a:gd name="T39" fmla="*/ 1055 h 6022"/>
                  <a:gd name="T40" fmla="*/ 4109 w 6459"/>
                  <a:gd name="T41" fmla="*/ 2661 h 6022"/>
                  <a:gd name="T42" fmla="*/ 2677 w 6459"/>
                  <a:gd name="T43" fmla="*/ 2852 h 6022"/>
                  <a:gd name="T44" fmla="*/ 2677 w 6459"/>
                  <a:gd name="T45" fmla="*/ 3514 h 6022"/>
                  <a:gd name="T46" fmla="*/ 206 w 6459"/>
                  <a:gd name="T47" fmla="*/ 5127 h 6022"/>
                  <a:gd name="T48" fmla="*/ 880 w 6459"/>
                  <a:gd name="T49" fmla="*/ 4522 h 6022"/>
                  <a:gd name="T50" fmla="*/ 191 w 6459"/>
                  <a:gd name="T51" fmla="*/ 4331 h 6022"/>
                  <a:gd name="T52" fmla="*/ 880 w 6459"/>
                  <a:gd name="T53" fmla="*/ 4331 h 6022"/>
                  <a:gd name="T54" fmla="*/ 191 w 6459"/>
                  <a:gd name="T55" fmla="*/ 2852 h 6022"/>
                  <a:gd name="T56" fmla="*/ 880 w 6459"/>
                  <a:gd name="T57" fmla="*/ 2661 h 6022"/>
                  <a:gd name="T58" fmla="*/ 880 w 6459"/>
                  <a:gd name="T59" fmla="*/ 1946 h 6022"/>
                  <a:gd name="T60" fmla="*/ 191 w 6459"/>
                  <a:gd name="T61" fmla="*/ 1755 h 6022"/>
                  <a:gd name="T62" fmla="*/ 880 w 6459"/>
                  <a:gd name="T63" fmla="*/ 1755 h 6022"/>
                  <a:gd name="T64" fmla="*/ 1071 w 6459"/>
                  <a:gd name="T65" fmla="*/ 4522 h 6022"/>
                  <a:gd name="T66" fmla="*/ 2487 w 6459"/>
                  <a:gd name="T67" fmla="*/ 4331 h 6022"/>
                  <a:gd name="T68" fmla="*/ 2487 w 6459"/>
                  <a:gd name="T69" fmla="*/ 3705 h 6022"/>
                  <a:gd name="T70" fmla="*/ 1071 w 6459"/>
                  <a:gd name="T71" fmla="*/ 3514 h 6022"/>
                  <a:gd name="T72" fmla="*/ 2487 w 6459"/>
                  <a:gd name="T73" fmla="*/ 3514 h 6022"/>
                  <a:gd name="T74" fmla="*/ 1071 w 6459"/>
                  <a:gd name="T75" fmla="*/ 1946 h 6022"/>
                  <a:gd name="T76" fmla="*/ 2487 w 6459"/>
                  <a:gd name="T77" fmla="*/ 1755 h 6022"/>
                  <a:gd name="T78" fmla="*/ 2487 w 6459"/>
                  <a:gd name="T79" fmla="*/ 1055 h 6022"/>
                  <a:gd name="T80" fmla="*/ 1071 w 6459"/>
                  <a:gd name="T81" fmla="*/ 864 h 6022"/>
                  <a:gd name="T82" fmla="*/ 2487 w 6459"/>
                  <a:gd name="T83" fmla="*/ 864 h 6022"/>
                  <a:gd name="T84" fmla="*/ 4906 w 6459"/>
                  <a:gd name="T85" fmla="*/ 6022 h 6022"/>
                  <a:gd name="T86" fmla="*/ 3359 w 6459"/>
                  <a:gd name="T87" fmla="*/ 4033 h 6022"/>
                  <a:gd name="T88" fmla="*/ 4438 w 6459"/>
                  <a:gd name="T89" fmla="*/ 4345 h 6022"/>
                  <a:gd name="T90" fmla="*/ 5296 w 6459"/>
                  <a:gd name="T91" fmla="*/ 2014 h 6022"/>
                  <a:gd name="T92" fmla="*/ 6347 w 6459"/>
                  <a:gd name="T93" fmla="*/ 3960 h 6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59" h="6022">
                    <a:moveTo>
                      <a:pt x="2677" y="5127"/>
                    </a:moveTo>
                    <a:lnTo>
                      <a:pt x="2677" y="4522"/>
                    </a:lnTo>
                    <a:lnTo>
                      <a:pt x="3473" y="4522"/>
                    </a:lnTo>
                    <a:lnTo>
                      <a:pt x="3327" y="4331"/>
                    </a:lnTo>
                    <a:lnTo>
                      <a:pt x="2677" y="4331"/>
                    </a:lnTo>
                    <a:lnTo>
                      <a:pt x="2677" y="3705"/>
                    </a:lnTo>
                    <a:lnTo>
                      <a:pt x="4109" y="3705"/>
                    </a:lnTo>
                    <a:lnTo>
                      <a:pt x="4109" y="4055"/>
                    </a:lnTo>
                    <a:lnTo>
                      <a:pt x="4289" y="4126"/>
                    </a:lnTo>
                    <a:lnTo>
                      <a:pt x="4289" y="2148"/>
                    </a:lnTo>
                    <a:cubicBezTo>
                      <a:pt x="4289" y="2123"/>
                      <a:pt x="4294" y="2099"/>
                      <a:pt x="4300" y="2076"/>
                    </a:cubicBezTo>
                    <a:lnTo>
                      <a:pt x="4300" y="1945"/>
                    </a:lnTo>
                    <a:lnTo>
                      <a:pt x="4385" y="1945"/>
                    </a:lnTo>
                    <a:cubicBezTo>
                      <a:pt x="4431" y="1907"/>
                      <a:pt x="4489" y="1883"/>
                      <a:pt x="4554" y="1883"/>
                    </a:cubicBezTo>
                    <a:lnTo>
                      <a:pt x="5334" y="1883"/>
                    </a:lnTo>
                    <a:cubicBezTo>
                      <a:pt x="5398" y="1883"/>
                      <a:pt x="5456" y="1907"/>
                      <a:pt x="5502" y="1945"/>
                    </a:cubicBezTo>
                    <a:lnTo>
                      <a:pt x="5769" y="1945"/>
                    </a:lnTo>
                    <a:lnTo>
                      <a:pt x="5769" y="2661"/>
                    </a:lnTo>
                    <a:lnTo>
                      <a:pt x="5598" y="2661"/>
                    </a:lnTo>
                    <a:lnTo>
                      <a:pt x="5598" y="2852"/>
                    </a:lnTo>
                    <a:lnTo>
                      <a:pt x="5769" y="2852"/>
                    </a:lnTo>
                    <a:lnTo>
                      <a:pt x="5769" y="3514"/>
                    </a:lnTo>
                    <a:lnTo>
                      <a:pt x="5598" y="3514"/>
                    </a:lnTo>
                    <a:lnTo>
                      <a:pt x="5598" y="3705"/>
                    </a:lnTo>
                    <a:lnTo>
                      <a:pt x="5769" y="3705"/>
                    </a:lnTo>
                    <a:lnTo>
                      <a:pt x="5769" y="4059"/>
                    </a:lnTo>
                    <a:lnTo>
                      <a:pt x="5960" y="3983"/>
                    </a:lnTo>
                    <a:lnTo>
                      <a:pt x="5960" y="222"/>
                    </a:lnTo>
                    <a:cubicBezTo>
                      <a:pt x="5960" y="100"/>
                      <a:pt x="5860" y="0"/>
                      <a:pt x="5737" y="0"/>
                    </a:cubicBezTo>
                    <a:lnTo>
                      <a:pt x="223" y="0"/>
                    </a:lnTo>
                    <a:cubicBezTo>
                      <a:pt x="100" y="0"/>
                      <a:pt x="0" y="100"/>
                      <a:pt x="0" y="222"/>
                    </a:cubicBezTo>
                    <a:lnTo>
                      <a:pt x="0" y="5100"/>
                    </a:lnTo>
                    <a:cubicBezTo>
                      <a:pt x="0" y="5176"/>
                      <a:pt x="38" y="5242"/>
                      <a:pt x="95" y="5283"/>
                    </a:cubicBezTo>
                    <a:lnTo>
                      <a:pt x="95" y="5318"/>
                    </a:lnTo>
                    <a:lnTo>
                      <a:pt x="175" y="5318"/>
                    </a:lnTo>
                    <a:cubicBezTo>
                      <a:pt x="191" y="5321"/>
                      <a:pt x="206" y="5323"/>
                      <a:pt x="223" y="5323"/>
                    </a:cubicBezTo>
                    <a:lnTo>
                      <a:pt x="4089" y="5323"/>
                    </a:lnTo>
                    <a:lnTo>
                      <a:pt x="3938" y="5127"/>
                    </a:lnTo>
                    <a:lnTo>
                      <a:pt x="2677" y="5127"/>
                    </a:lnTo>
                    <a:close/>
                    <a:moveTo>
                      <a:pt x="4300" y="190"/>
                    </a:moveTo>
                    <a:lnTo>
                      <a:pt x="5737" y="190"/>
                    </a:lnTo>
                    <a:cubicBezTo>
                      <a:pt x="5754" y="190"/>
                      <a:pt x="5769" y="205"/>
                      <a:pt x="5769" y="222"/>
                    </a:cubicBezTo>
                    <a:lnTo>
                      <a:pt x="5769" y="864"/>
                    </a:lnTo>
                    <a:lnTo>
                      <a:pt x="4300" y="864"/>
                    </a:lnTo>
                    <a:lnTo>
                      <a:pt x="4300" y="190"/>
                    </a:lnTo>
                    <a:close/>
                    <a:moveTo>
                      <a:pt x="4300" y="1055"/>
                    </a:moveTo>
                    <a:lnTo>
                      <a:pt x="5769" y="1055"/>
                    </a:lnTo>
                    <a:lnTo>
                      <a:pt x="5769" y="1755"/>
                    </a:lnTo>
                    <a:lnTo>
                      <a:pt x="4300" y="1755"/>
                    </a:lnTo>
                    <a:lnTo>
                      <a:pt x="4300" y="1055"/>
                    </a:lnTo>
                    <a:close/>
                    <a:moveTo>
                      <a:pt x="2677" y="190"/>
                    </a:moveTo>
                    <a:lnTo>
                      <a:pt x="4109" y="190"/>
                    </a:lnTo>
                    <a:lnTo>
                      <a:pt x="4109" y="864"/>
                    </a:lnTo>
                    <a:lnTo>
                      <a:pt x="2677" y="864"/>
                    </a:lnTo>
                    <a:lnTo>
                      <a:pt x="2677" y="190"/>
                    </a:lnTo>
                    <a:close/>
                    <a:moveTo>
                      <a:pt x="2677" y="1055"/>
                    </a:moveTo>
                    <a:lnTo>
                      <a:pt x="4109" y="1055"/>
                    </a:lnTo>
                    <a:lnTo>
                      <a:pt x="4109" y="1755"/>
                    </a:lnTo>
                    <a:lnTo>
                      <a:pt x="2677" y="1755"/>
                    </a:lnTo>
                    <a:lnTo>
                      <a:pt x="2677" y="1055"/>
                    </a:lnTo>
                    <a:close/>
                    <a:moveTo>
                      <a:pt x="2677" y="1946"/>
                    </a:moveTo>
                    <a:lnTo>
                      <a:pt x="4109" y="1946"/>
                    </a:lnTo>
                    <a:lnTo>
                      <a:pt x="4109" y="2661"/>
                    </a:lnTo>
                    <a:lnTo>
                      <a:pt x="2677" y="2661"/>
                    </a:lnTo>
                    <a:lnTo>
                      <a:pt x="2677" y="1946"/>
                    </a:lnTo>
                    <a:close/>
                    <a:moveTo>
                      <a:pt x="2677" y="2852"/>
                    </a:moveTo>
                    <a:lnTo>
                      <a:pt x="4109" y="2852"/>
                    </a:lnTo>
                    <a:lnTo>
                      <a:pt x="4109" y="3514"/>
                    </a:lnTo>
                    <a:lnTo>
                      <a:pt x="2677" y="3514"/>
                    </a:lnTo>
                    <a:lnTo>
                      <a:pt x="2677" y="2852"/>
                    </a:lnTo>
                    <a:close/>
                    <a:moveTo>
                      <a:pt x="880" y="5127"/>
                    </a:moveTo>
                    <a:lnTo>
                      <a:pt x="206" y="5127"/>
                    </a:lnTo>
                    <a:cubicBezTo>
                      <a:pt x="197" y="5121"/>
                      <a:pt x="191" y="5112"/>
                      <a:pt x="191" y="5100"/>
                    </a:cubicBezTo>
                    <a:lnTo>
                      <a:pt x="191" y="4522"/>
                    </a:lnTo>
                    <a:lnTo>
                      <a:pt x="880" y="4522"/>
                    </a:lnTo>
                    <a:lnTo>
                      <a:pt x="880" y="5127"/>
                    </a:lnTo>
                    <a:close/>
                    <a:moveTo>
                      <a:pt x="880" y="4331"/>
                    </a:moveTo>
                    <a:lnTo>
                      <a:pt x="191" y="4331"/>
                    </a:lnTo>
                    <a:lnTo>
                      <a:pt x="191" y="3705"/>
                    </a:lnTo>
                    <a:lnTo>
                      <a:pt x="880" y="3705"/>
                    </a:lnTo>
                    <a:lnTo>
                      <a:pt x="880" y="4331"/>
                    </a:lnTo>
                    <a:close/>
                    <a:moveTo>
                      <a:pt x="880" y="3514"/>
                    </a:moveTo>
                    <a:lnTo>
                      <a:pt x="191" y="3514"/>
                    </a:lnTo>
                    <a:lnTo>
                      <a:pt x="191" y="2852"/>
                    </a:lnTo>
                    <a:lnTo>
                      <a:pt x="880" y="2852"/>
                    </a:lnTo>
                    <a:lnTo>
                      <a:pt x="880" y="3514"/>
                    </a:lnTo>
                    <a:close/>
                    <a:moveTo>
                      <a:pt x="880" y="2661"/>
                    </a:moveTo>
                    <a:lnTo>
                      <a:pt x="191" y="2661"/>
                    </a:lnTo>
                    <a:lnTo>
                      <a:pt x="191" y="1946"/>
                    </a:lnTo>
                    <a:lnTo>
                      <a:pt x="880" y="1946"/>
                    </a:lnTo>
                    <a:lnTo>
                      <a:pt x="880" y="2661"/>
                    </a:lnTo>
                    <a:close/>
                    <a:moveTo>
                      <a:pt x="880" y="1755"/>
                    </a:moveTo>
                    <a:lnTo>
                      <a:pt x="191" y="1755"/>
                    </a:lnTo>
                    <a:lnTo>
                      <a:pt x="191" y="1055"/>
                    </a:lnTo>
                    <a:lnTo>
                      <a:pt x="880" y="1055"/>
                    </a:lnTo>
                    <a:lnTo>
                      <a:pt x="880" y="1755"/>
                    </a:lnTo>
                    <a:close/>
                    <a:moveTo>
                      <a:pt x="2487" y="5127"/>
                    </a:moveTo>
                    <a:lnTo>
                      <a:pt x="1071" y="5127"/>
                    </a:lnTo>
                    <a:lnTo>
                      <a:pt x="1071" y="4522"/>
                    </a:lnTo>
                    <a:lnTo>
                      <a:pt x="2487" y="4522"/>
                    </a:lnTo>
                    <a:lnTo>
                      <a:pt x="2487" y="5127"/>
                    </a:lnTo>
                    <a:close/>
                    <a:moveTo>
                      <a:pt x="2487" y="4331"/>
                    </a:moveTo>
                    <a:lnTo>
                      <a:pt x="1071" y="4331"/>
                    </a:lnTo>
                    <a:lnTo>
                      <a:pt x="1071" y="3705"/>
                    </a:lnTo>
                    <a:lnTo>
                      <a:pt x="2487" y="3705"/>
                    </a:lnTo>
                    <a:lnTo>
                      <a:pt x="2487" y="4331"/>
                    </a:lnTo>
                    <a:close/>
                    <a:moveTo>
                      <a:pt x="2487" y="3514"/>
                    </a:moveTo>
                    <a:lnTo>
                      <a:pt x="1071" y="3514"/>
                    </a:lnTo>
                    <a:lnTo>
                      <a:pt x="1071" y="2852"/>
                    </a:lnTo>
                    <a:lnTo>
                      <a:pt x="2487" y="2852"/>
                    </a:lnTo>
                    <a:lnTo>
                      <a:pt x="2487" y="3514"/>
                    </a:lnTo>
                    <a:close/>
                    <a:moveTo>
                      <a:pt x="2487" y="2661"/>
                    </a:moveTo>
                    <a:lnTo>
                      <a:pt x="1071" y="2661"/>
                    </a:lnTo>
                    <a:lnTo>
                      <a:pt x="1071" y="1946"/>
                    </a:lnTo>
                    <a:lnTo>
                      <a:pt x="2487" y="1946"/>
                    </a:lnTo>
                    <a:lnTo>
                      <a:pt x="2487" y="2661"/>
                    </a:lnTo>
                    <a:close/>
                    <a:moveTo>
                      <a:pt x="2487" y="1755"/>
                    </a:moveTo>
                    <a:lnTo>
                      <a:pt x="1071" y="1755"/>
                    </a:lnTo>
                    <a:lnTo>
                      <a:pt x="1071" y="1055"/>
                    </a:lnTo>
                    <a:lnTo>
                      <a:pt x="2487" y="1055"/>
                    </a:lnTo>
                    <a:lnTo>
                      <a:pt x="2487" y="1755"/>
                    </a:lnTo>
                    <a:close/>
                    <a:moveTo>
                      <a:pt x="2487" y="864"/>
                    </a:moveTo>
                    <a:lnTo>
                      <a:pt x="1071" y="864"/>
                    </a:lnTo>
                    <a:lnTo>
                      <a:pt x="1071" y="190"/>
                    </a:lnTo>
                    <a:lnTo>
                      <a:pt x="2487" y="190"/>
                    </a:lnTo>
                    <a:lnTo>
                      <a:pt x="2487" y="864"/>
                    </a:lnTo>
                    <a:close/>
                    <a:moveTo>
                      <a:pt x="6438" y="4080"/>
                    </a:moveTo>
                    <a:lnTo>
                      <a:pt x="4968" y="5992"/>
                    </a:lnTo>
                    <a:cubicBezTo>
                      <a:pt x="4953" y="6011"/>
                      <a:pt x="4930" y="6022"/>
                      <a:pt x="4906" y="6022"/>
                    </a:cubicBezTo>
                    <a:cubicBezTo>
                      <a:pt x="4882" y="6022"/>
                      <a:pt x="4859" y="6011"/>
                      <a:pt x="4844" y="5992"/>
                    </a:cubicBezTo>
                    <a:lnTo>
                      <a:pt x="3375" y="4080"/>
                    </a:lnTo>
                    <a:cubicBezTo>
                      <a:pt x="3364" y="4066"/>
                      <a:pt x="3359" y="4050"/>
                      <a:pt x="3359" y="4033"/>
                    </a:cubicBezTo>
                    <a:cubicBezTo>
                      <a:pt x="3359" y="4016"/>
                      <a:pt x="3364" y="4000"/>
                      <a:pt x="3374" y="3986"/>
                    </a:cubicBezTo>
                    <a:cubicBezTo>
                      <a:pt x="3395" y="3958"/>
                      <a:pt x="3433" y="3947"/>
                      <a:pt x="3465" y="3960"/>
                    </a:cubicBezTo>
                    <a:lnTo>
                      <a:pt x="4438" y="4345"/>
                    </a:lnTo>
                    <a:lnTo>
                      <a:pt x="4438" y="2092"/>
                    </a:lnTo>
                    <a:cubicBezTo>
                      <a:pt x="4438" y="2049"/>
                      <a:pt x="4473" y="2014"/>
                      <a:pt x="4516" y="2014"/>
                    </a:cubicBezTo>
                    <a:lnTo>
                      <a:pt x="5296" y="2014"/>
                    </a:lnTo>
                    <a:cubicBezTo>
                      <a:pt x="5339" y="2014"/>
                      <a:pt x="5374" y="2049"/>
                      <a:pt x="5374" y="2092"/>
                    </a:cubicBezTo>
                    <a:lnTo>
                      <a:pt x="5374" y="4345"/>
                    </a:lnTo>
                    <a:lnTo>
                      <a:pt x="6347" y="3960"/>
                    </a:lnTo>
                    <a:cubicBezTo>
                      <a:pt x="6380" y="3947"/>
                      <a:pt x="6417" y="3958"/>
                      <a:pt x="6438" y="3986"/>
                    </a:cubicBezTo>
                    <a:cubicBezTo>
                      <a:pt x="6459" y="4014"/>
                      <a:pt x="6459" y="4052"/>
                      <a:pt x="6438" y="408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grpSp>
            <p:nvGrpSpPr>
              <p:cNvPr id="261" name="íŝḻiḑé">
                <a:extLst>
                  <a:ext uri="{FF2B5EF4-FFF2-40B4-BE49-F238E27FC236}">
                    <a16:creationId xmlns:a16="http://schemas.microsoft.com/office/drawing/2014/main" id="{BC2C477F-17ED-B429-6A0E-BFFC43B8A6AF}"/>
                  </a:ext>
                </a:extLst>
              </p:cNvPr>
              <p:cNvGrpSpPr/>
              <p:nvPr/>
            </p:nvGrpSpPr>
            <p:grpSpPr>
              <a:xfrm>
                <a:off x="4200149" y="3523191"/>
                <a:ext cx="1260475" cy="1751013"/>
                <a:chOff x="4200149" y="3523191"/>
                <a:chExt cx="1260475" cy="1751013"/>
              </a:xfrm>
            </p:grpSpPr>
            <p:sp>
              <p:nvSpPr>
                <p:cNvPr id="274" name="ïŝľíďé">
                  <a:extLst>
                    <a:ext uri="{FF2B5EF4-FFF2-40B4-BE49-F238E27FC236}">
                      <a16:creationId xmlns:a16="http://schemas.microsoft.com/office/drawing/2014/main" id="{93795868-A788-99BE-9784-1C5D9DD5EE20}"/>
                    </a:ext>
                  </a:extLst>
                </p:cNvPr>
                <p:cNvSpPr/>
                <p:nvPr/>
              </p:nvSpPr>
              <p:spPr bwMode="auto">
                <a:xfrm>
                  <a:off x="4200149" y="3523191"/>
                  <a:ext cx="1260475" cy="1751013"/>
                </a:xfrm>
                <a:custGeom>
                  <a:avLst/>
                  <a:gdLst>
                    <a:gd name="T0" fmla="*/ 225 w 410"/>
                    <a:gd name="T1" fmla="*/ 552 h 569"/>
                    <a:gd name="T2" fmla="*/ 400 w 410"/>
                    <a:gd name="T3" fmla="*/ 331 h 569"/>
                    <a:gd name="T4" fmla="*/ 400 w 410"/>
                    <a:gd name="T5" fmla="*/ 289 h 569"/>
                    <a:gd name="T6" fmla="*/ 347 w 410"/>
                    <a:gd name="T7" fmla="*/ 147 h 569"/>
                    <a:gd name="T8" fmla="*/ 348 w 410"/>
                    <a:gd name="T9" fmla="*/ 120 h 569"/>
                    <a:gd name="T10" fmla="*/ 324 w 410"/>
                    <a:gd name="T11" fmla="*/ 85 h 569"/>
                    <a:gd name="T12" fmla="*/ 53 w 410"/>
                    <a:gd name="T13" fmla="*/ 6 h 569"/>
                    <a:gd name="T14" fmla="*/ 11 w 410"/>
                    <a:gd name="T15" fmla="*/ 32 h 569"/>
                    <a:gd name="T16" fmla="*/ 1 w 410"/>
                    <a:gd name="T17" fmla="*/ 159 h 569"/>
                    <a:gd name="T18" fmla="*/ 175 w 410"/>
                    <a:gd name="T19" fmla="*/ 555 h 569"/>
                    <a:gd name="T20" fmla="*/ 225 w 410"/>
                    <a:gd name="T21" fmla="*/ 552 h 5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10" h="569">
                      <a:moveTo>
                        <a:pt x="225" y="552"/>
                      </a:moveTo>
                      <a:cubicBezTo>
                        <a:pt x="400" y="331"/>
                        <a:pt x="400" y="331"/>
                        <a:pt x="400" y="331"/>
                      </a:cubicBezTo>
                      <a:cubicBezTo>
                        <a:pt x="410" y="318"/>
                        <a:pt x="410" y="301"/>
                        <a:pt x="400" y="289"/>
                      </a:cubicBezTo>
                      <a:cubicBezTo>
                        <a:pt x="369" y="250"/>
                        <a:pt x="349" y="200"/>
                        <a:pt x="347" y="147"/>
                      </a:cubicBezTo>
                      <a:cubicBezTo>
                        <a:pt x="347" y="138"/>
                        <a:pt x="347" y="129"/>
                        <a:pt x="348" y="120"/>
                      </a:cubicBezTo>
                      <a:cubicBezTo>
                        <a:pt x="349" y="104"/>
                        <a:pt x="339" y="89"/>
                        <a:pt x="324" y="85"/>
                      </a:cubicBezTo>
                      <a:cubicBezTo>
                        <a:pt x="53" y="6"/>
                        <a:pt x="53" y="6"/>
                        <a:pt x="53" y="6"/>
                      </a:cubicBezTo>
                      <a:cubicBezTo>
                        <a:pt x="34" y="0"/>
                        <a:pt x="14" y="12"/>
                        <a:pt x="11" y="32"/>
                      </a:cubicBezTo>
                      <a:cubicBezTo>
                        <a:pt x="3" y="73"/>
                        <a:pt x="0" y="115"/>
                        <a:pt x="1" y="159"/>
                      </a:cubicBezTo>
                      <a:cubicBezTo>
                        <a:pt x="7" y="314"/>
                        <a:pt x="72" y="453"/>
                        <a:pt x="175" y="555"/>
                      </a:cubicBezTo>
                      <a:cubicBezTo>
                        <a:pt x="189" y="569"/>
                        <a:pt x="213" y="567"/>
                        <a:pt x="225" y="552"/>
                      </a:cubicBezTo>
                      <a:close/>
                    </a:path>
                  </a:pathLst>
                </a:cu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75" name="iṡḻiḑé">
                  <a:extLst>
                    <a:ext uri="{FF2B5EF4-FFF2-40B4-BE49-F238E27FC236}">
                      <a16:creationId xmlns:a16="http://schemas.microsoft.com/office/drawing/2014/main" id="{D600FA9A-AF14-E5F5-81D2-B3A59C4FFCDF}"/>
                    </a:ext>
                  </a:extLst>
                </p:cNvPr>
                <p:cNvSpPr/>
                <p:nvPr/>
              </p:nvSpPr>
              <p:spPr>
                <a:xfrm>
                  <a:off x="4635716" y="4119543"/>
                  <a:ext cx="401981" cy="425172"/>
                </a:xfrm>
                <a:custGeom>
                  <a:avLst/>
                  <a:gdLst>
                    <a:gd name="connsiteX0" fmla="*/ 371955 w 495300"/>
                    <a:gd name="connsiteY0" fmla="*/ 621 h 523875"/>
                    <a:gd name="connsiteX1" fmla="*/ 400530 w 495300"/>
                    <a:gd name="connsiteY1" fmla="*/ 29196 h 523875"/>
                    <a:gd name="connsiteX2" fmla="*/ 400530 w 495300"/>
                    <a:gd name="connsiteY2" fmla="*/ 133971 h 523875"/>
                    <a:gd name="connsiteX3" fmla="*/ 371955 w 495300"/>
                    <a:gd name="connsiteY3" fmla="*/ 162546 h 523875"/>
                    <a:gd name="connsiteX4" fmla="*/ 257655 w 495300"/>
                    <a:gd name="connsiteY4" fmla="*/ 162546 h 523875"/>
                    <a:gd name="connsiteX5" fmla="*/ 257655 w 495300"/>
                    <a:gd name="connsiteY5" fmla="*/ 286371 h 523875"/>
                    <a:gd name="connsiteX6" fmla="*/ 419580 w 495300"/>
                    <a:gd name="connsiteY6" fmla="*/ 286371 h 523875"/>
                    <a:gd name="connsiteX7" fmla="*/ 457680 w 495300"/>
                    <a:gd name="connsiteY7" fmla="*/ 322566 h 523875"/>
                    <a:gd name="connsiteX8" fmla="*/ 457680 w 495300"/>
                    <a:gd name="connsiteY8" fmla="*/ 324471 h 523875"/>
                    <a:gd name="connsiteX9" fmla="*/ 457680 w 495300"/>
                    <a:gd name="connsiteY9" fmla="*/ 429246 h 523875"/>
                    <a:gd name="connsiteX10" fmla="*/ 476730 w 495300"/>
                    <a:gd name="connsiteY10" fmla="*/ 429246 h 523875"/>
                    <a:gd name="connsiteX11" fmla="*/ 495780 w 495300"/>
                    <a:gd name="connsiteY11" fmla="*/ 448296 h 523875"/>
                    <a:gd name="connsiteX12" fmla="*/ 495780 w 495300"/>
                    <a:gd name="connsiteY12" fmla="*/ 505446 h 523875"/>
                    <a:gd name="connsiteX13" fmla="*/ 476730 w 495300"/>
                    <a:gd name="connsiteY13" fmla="*/ 524496 h 523875"/>
                    <a:gd name="connsiteX14" fmla="*/ 419580 w 495300"/>
                    <a:gd name="connsiteY14" fmla="*/ 524496 h 523875"/>
                    <a:gd name="connsiteX15" fmla="*/ 400530 w 495300"/>
                    <a:gd name="connsiteY15" fmla="*/ 505446 h 523875"/>
                    <a:gd name="connsiteX16" fmla="*/ 400530 w 495300"/>
                    <a:gd name="connsiteY16" fmla="*/ 448296 h 523875"/>
                    <a:gd name="connsiteX17" fmla="*/ 419580 w 495300"/>
                    <a:gd name="connsiteY17" fmla="*/ 429246 h 523875"/>
                    <a:gd name="connsiteX18" fmla="*/ 438630 w 495300"/>
                    <a:gd name="connsiteY18" fmla="*/ 429246 h 523875"/>
                    <a:gd name="connsiteX19" fmla="*/ 438630 w 495300"/>
                    <a:gd name="connsiteY19" fmla="*/ 324471 h 523875"/>
                    <a:gd name="connsiteX20" fmla="*/ 420533 w 495300"/>
                    <a:gd name="connsiteY20" fmla="*/ 305421 h 523875"/>
                    <a:gd name="connsiteX21" fmla="*/ 419580 w 495300"/>
                    <a:gd name="connsiteY21" fmla="*/ 305421 h 523875"/>
                    <a:gd name="connsiteX22" fmla="*/ 257655 w 495300"/>
                    <a:gd name="connsiteY22" fmla="*/ 305421 h 523875"/>
                    <a:gd name="connsiteX23" fmla="*/ 257655 w 495300"/>
                    <a:gd name="connsiteY23" fmla="*/ 429246 h 523875"/>
                    <a:gd name="connsiteX24" fmla="*/ 276705 w 495300"/>
                    <a:gd name="connsiteY24" fmla="*/ 429246 h 523875"/>
                    <a:gd name="connsiteX25" fmla="*/ 295755 w 495300"/>
                    <a:gd name="connsiteY25" fmla="*/ 448296 h 523875"/>
                    <a:gd name="connsiteX26" fmla="*/ 295755 w 495300"/>
                    <a:gd name="connsiteY26" fmla="*/ 505446 h 523875"/>
                    <a:gd name="connsiteX27" fmla="*/ 276705 w 495300"/>
                    <a:gd name="connsiteY27" fmla="*/ 524496 h 523875"/>
                    <a:gd name="connsiteX28" fmla="*/ 219555 w 495300"/>
                    <a:gd name="connsiteY28" fmla="*/ 524496 h 523875"/>
                    <a:gd name="connsiteX29" fmla="*/ 200505 w 495300"/>
                    <a:gd name="connsiteY29" fmla="*/ 505446 h 523875"/>
                    <a:gd name="connsiteX30" fmla="*/ 200505 w 495300"/>
                    <a:gd name="connsiteY30" fmla="*/ 448296 h 523875"/>
                    <a:gd name="connsiteX31" fmla="*/ 219555 w 495300"/>
                    <a:gd name="connsiteY31" fmla="*/ 429246 h 523875"/>
                    <a:gd name="connsiteX32" fmla="*/ 238605 w 495300"/>
                    <a:gd name="connsiteY32" fmla="*/ 429246 h 523875"/>
                    <a:gd name="connsiteX33" fmla="*/ 238605 w 495300"/>
                    <a:gd name="connsiteY33" fmla="*/ 305421 h 523875"/>
                    <a:gd name="connsiteX34" fmla="*/ 76680 w 495300"/>
                    <a:gd name="connsiteY34" fmla="*/ 305421 h 523875"/>
                    <a:gd name="connsiteX35" fmla="*/ 57630 w 495300"/>
                    <a:gd name="connsiteY35" fmla="*/ 323519 h 523875"/>
                    <a:gd name="connsiteX36" fmla="*/ 57630 w 495300"/>
                    <a:gd name="connsiteY36" fmla="*/ 324471 h 523875"/>
                    <a:gd name="connsiteX37" fmla="*/ 57630 w 495300"/>
                    <a:gd name="connsiteY37" fmla="*/ 429246 h 523875"/>
                    <a:gd name="connsiteX38" fmla="*/ 76680 w 495300"/>
                    <a:gd name="connsiteY38" fmla="*/ 429246 h 523875"/>
                    <a:gd name="connsiteX39" fmla="*/ 95730 w 495300"/>
                    <a:gd name="connsiteY39" fmla="*/ 448296 h 523875"/>
                    <a:gd name="connsiteX40" fmla="*/ 95730 w 495300"/>
                    <a:gd name="connsiteY40" fmla="*/ 505446 h 523875"/>
                    <a:gd name="connsiteX41" fmla="*/ 76680 w 495300"/>
                    <a:gd name="connsiteY41" fmla="*/ 524496 h 523875"/>
                    <a:gd name="connsiteX42" fmla="*/ 19530 w 495300"/>
                    <a:gd name="connsiteY42" fmla="*/ 524496 h 523875"/>
                    <a:gd name="connsiteX43" fmla="*/ 480 w 495300"/>
                    <a:gd name="connsiteY43" fmla="*/ 505446 h 523875"/>
                    <a:gd name="connsiteX44" fmla="*/ 480 w 495300"/>
                    <a:gd name="connsiteY44" fmla="*/ 448296 h 523875"/>
                    <a:gd name="connsiteX45" fmla="*/ 19530 w 495300"/>
                    <a:gd name="connsiteY45" fmla="*/ 429246 h 523875"/>
                    <a:gd name="connsiteX46" fmla="*/ 38580 w 495300"/>
                    <a:gd name="connsiteY46" fmla="*/ 429246 h 523875"/>
                    <a:gd name="connsiteX47" fmla="*/ 38580 w 495300"/>
                    <a:gd name="connsiteY47" fmla="*/ 324471 h 523875"/>
                    <a:gd name="connsiteX48" fmla="*/ 74775 w 495300"/>
                    <a:gd name="connsiteY48" fmla="*/ 286371 h 523875"/>
                    <a:gd name="connsiteX49" fmla="*/ 76680 w 495300"/>
                    <a:gd name="connsiteY49" fmla="*/ 286371 h 523875"/>
                    <a:gd name="connsiteX50" fmla="*/ 238605 w 495300"/>
                    <a:gd name="connsiteY50" fmla="*/ 286371 h 523875"/>
                    <a:gd name="connsiteX51" fmla="*/ 238605 w 495300"/>
                    <a:gd name="connsiteY51" fmla="*/ 162546 h 523875"/>
                    <a:gd name="connsiteX52" fmla="*/ 124305 w 495300"/>
                    <a:gd name="connsiteY52" fmla="*/ 162546 h 523875"/>
                    <a:gd name="connsiteX53" fmla="*/ 95730 w 495300"/>
                    <a:gd name="connsiteY53" fmla="*/ 133971 h 523875"/>
                    <a:gd name="connsiteX54" fmla="*/ 95730 w 495300"/>
                    <a:gd name="connsiteY54" fmla="*/ 29196 h 523875"/>
                    <a:gd name="connsiteX55" fmla="*/ 124305 w 495300"/>
                    <a:gd name="connsiteY55" fmla="*/ 621 h 523875"/>
                    <a:gd name="connsiteX56" fmla="*/ 371955 w 495300"/>
                    <a:gd name="connsiteY56" fmla="*/ 621 h 523875"/>
                    <a:gd name="connsiteX57" fmla="*/ 148118 w 495300"/>
                    <a:gd name="connsiteY57" fmla="*/ 95871 h 523875"/>
                    <a:gd name="connsiteX58" fmla="*/ 133830 w 495300"/>
                    <a:gd name="connsiteY58" fmla="*/ 110159 h 523875"/>
                    <a:gd name="connsiteX59" fmla="*/ 148118 w 495300"/>
                    <a:gd name="connsiteY59" fmla="*/ 124446 h 523875"/>
                    <a:gd name="connsiteX60" fmla="*/ 162405 w 495300"/>
                    <a:gd name="connsiteY60" fmla="*/ 110159 h 523875"/>
                    <a:gd name="connsiteX61" fmla="*/ 148118 w 495300"/>
                    <a:gd name="connsiteY61" fmla="*/ 95871 h 52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495300" h="523875">
                      <a:moveTo>
                        <a:pt x="371955" y="621"/>
                      </a:moveTo>
                      <a:cubicBezTo>
                        <a:pt x="388148" y="621"/>
                        <a:pt x="400530" y="13004"/>
                        <a:pt x="400530" y="29196"/>
                      </a:cubicBezTo>
                      <a:lnTo>
                        <a:pt x="400530" y="133971"/>
                      </a:lnTo>
                      <a:cubicBezTo>
                        <a:pt x="400530" y="150164"/>
                        <a:pt x="388148" y="162546"/>
                        <a:pt x="371955" y="162546"/>
                      </a:cubicBezTo>
                      <a:lnTo>
                        <a:pt x="257655" y="162546"/>
                      </a:lnTo>
                      <a:lnTo>
                        <a:pt x="257655" y="286371"/>
                      </a:lnTo>
                      <a:lnTo>
                        <a:pt x="419580" y="286371"/>
                      </a:lnTo>
                      <a:cubicBezTo>
                        <a:pt x="439583" y="286371"/>
                        <a:pt x="456727" y="302564"/>
                        <a:pt x="457680" y="322566"/>
                      </a:cubicBezTo>
                      <a:lnTo>
                        <a:pt x="457680" y="324471"/>
                      </a:lnTo>
                      <a:lnTo>
                        <a:pt x="457680" y="429246"/>
                      </a:lnTo>
                      <a:lnTo>
                        <a:pt x="476730" y="429246"/>
                      </a:lnTo>
                      <a:cubicBezTo>
                        <a:pt x="487208" y="429246"/>
                        <a:pt x="495780" y="437819"/>
                        <a:pt x="495780" y="448296"/>
                      </a:cubicBezTo>
                      <a:lnTo>
                        <a:pt x="495780" y="505446"/>
                      </a:lnTo>
                      <a:cubicBezTo>
                        <a:pt x="495780" y="515924"/>
                        <a:pt x="487208" y="524496"/>
                        <a:pt x="476730" y="524496"/>
                      </a:cubicBezTo>
                      <a:lnTo>
                        <a:pt x="419580" y="524496"/>
                      </a:lnTo>
                      <a:cubicBezTo>
                        <a:pt x="409102" y="524496"/>
                        <a:pt x="400530" y="515924"/>
                        <a:pt x="400530" y="505446"/>
                      </a:cubicBezTo>
                      <a:lnTo>
                        <a:pt x="400530" y="448296"/>
                      </a:lnTo>
                      <a:cubicBezTo>
                        <a:pt x="400530" y="437819"/>
                        <a:pt x="409102" y="429246"/>
                        <a:pt x="419580" y="429246"/>
                      </a:cubicBezTo>
                      <a:lnTo>
                        <a:pt x="438630" y="429246"/>
                      </a:lnTo>
                      <a:lnTo>
                        <a:pt x="438630" y="324471"/>
                      </a:lnTo>
                      <a:cubicBezTo>
                        <a:pt x="438630" y="313994"/>
                        <a:pt x="431010" y="306374"/>
                        <a:pt x="420533" y="305421"/>
                      </a:cubicBezTo>
                      <a:lnTo>
                        <a:pt x="419580" y="305421"/>
                      </a:lnTo>
                      <a:lnTo>
                        <a:pt x="257655" y="305421"/>
                      </a:lnTo>
                      <a:lnTo>
                        <a:pt x="257655" y="429246"/>
                      </a:lnTo>
                      <a:lnTo>
                        <a:pt x="276705" y="429246"/>
                      </a:lnTo>
                      <a:cubicBezTo>
                        <a:pt x="287183" y="429246"/>
                        <a:pt x="295755" y="437819"/>
                        <a:pt x="295755" y="448296"/>
                      </a:cubicBezTo>
                      <a:lnTo>
                        <a:pt x="295755" y="505446"/>
                      </a:lnTo>
                      <a:cubicBezTo>
                        <a:pt x="295755" y="515924"/>
                        <a:pt x="287183" y="524496"/>
                        <a:pt x="276705" y="524496"/>
                      </a:cubicBezTo>
                      <a:lnTo>
                        <a:pt x="219555" y="524496"/>
                      </a:lnTo>
                      <a:cubicBezTo>
                        <a:pt x="209077" y="524496"/>
                        <a:pt x="200505" y="515924"/>
                        <a:pt x="200505" y="505446"/>
                      </a:cubicBezTo>
                      <a:lnTo>
                        <a:pt x="200505" y="448296"/>
                      </a:lnTo>
                      <a:cubicBezTo>
                        <a:pt x="200505" y="437819"/>
                        <a:pt x="209077" y="429246"/>
                        <a:pt x="219555" y="429246"/>
                      </a:cubicBezTo>
                      <a:lnTo>
                        <a:pt x="238605" y="429246"/>
                      </a:lnTo>
                      <a:lnTo>
                        <a:pt x="238605" y="305421"/>
                      </a:lnTo>
                      <a:lnTo>
                        <a:pt x="76680" y="305421"/>
                      </a:lnTo>
                      <a:cubicBezTo>
                        <a:pt x="66202" y="305421"/>
                        <a:pt x="58583" y="313041"/>
                        <a:pt x="57630" y="323519"/>
                      </a:cubicBezTo>
                      <a:lnTo>
                        <a:pt x="57630" y="324471"/>
                      </a:lnTo>
                      <a:lnTo>
                        <a:pt x="57630" y="429246"/>
                      </a:lnTo>
                      <a:lnTo>
                        <a:pt x="76680" y="429246"/>
                      </a:lnTo>
                      <a:cubicBezTo>
                        <a:pt x="87158" y="429246"/>
                        <a:pt x="95730" y="437819"/>
                        <a:pt x="95730" y="448296"/>
                      </a:cubicBezTo>
                      <a:lnTo>
                        <a:pt x="95730" y="505446"/>
                      </a:lnTo>
                      <a:cubicBezTo>
                        <a:pt x="95730" y="515924"/>
                        <a:pt x="87158" y="524496"/>
                        <a:pt x="76680" y="524496"/>
                      </a:cubicBezTo>
                      <a:lnTo>
                        <a:pt x="19530" y="524496"/>
                      </a:lnTo>
                      <a:cubicBezTo>
                        <a:pt x="9052" y="524496"/>
                        <a:pt x="480" y="515924"/>
                        <a:pt x="480" y="505446"/>
                      </a:cubicBezTo>
                      <a:lnTo>
                        <a:pt x="480" y="448296"/>
                      </a:lnTo>
                      <a:cubicBezTo>
                        <a:pt x="480" y="437819"/>
                        <a:pt x="9052" y="429246"/>
                        <a:pt x="19530" y="429246"/>
                      </a:cubicBezTo>
                      <a:lnTo>
                        <a:pt x="38580" y="429246"/>
                      </a:lnTo>
                      <a:lnTo>
                        <a:pt x="38580" y="324471"/>
                      </a:lnTo>
                      <a:cubicBezTo>
                        <a:pt x="38580" y="304469"/>
                        <a:pt x="54773" y="287324"/>
                        <a:pt x="74775" y="286371"/>
                      </a:cubicBezTo>
                      <a:lnTo>
                        <a:pt x="76680" y="286371"/>
                      </a:lnTo>
                      <a:lnTo>
                        <a:pt x="238605" y="286371"/>
                      </a:lnTo>
                      <a:lnTo>
                        <a:pt x="238605" y="162546"/>
                      </a:lnTo>
                      <a:lnTo>
                        <a:pt x="124305" y="162546"/>
                      </a:lnTo>
                      <a:cubicBezTo>
                        <a:pt x="108112" y="162546"/>
                        <a:pt x="95730" y="150164"/>
                        <a:pt x="95730" y="133971"/>
                      </a:cubicBezTo>
                      <a:lnTo>
                        <a:pt x="95730" y="29196"/>
                      </a:lnTo>
                      <a:cubicBezTo>
                        <a:pt x="95730" y="13004"/>
                        <a:pt x="108112" y="621"/>
                        <a:pt x="124305" y="621"/>
                      </a:cubicBezTo>
                      <a:lnTo>
                        <a:pt x="371955" y="621"/>
                      </a:lnTo>
                      <a:close/>
                      <a:moveTo>
                        <a:pt x="148118" y="95871"/>
                      </a:moveTo>
                      <a:cubicBezTo>
                        <a:pt x="140498" y="95871"/>
                        <a:pt x="133830" y="102539"/>
                        <a:pt x="133830" y="110159"/>
                      </a:cubicBezTo>
                      <a:cubicBezTo>
                        <a:pt x="133830" y="117779"/>
                        <a:pt x="140498" y="124446"/>
                        <a:pt x="148118" y="124446"/>
                      </a:cubicBezTo>
                      <a:cubicBezTo>
                        <a:pt x="155737" y="124446"/>
                        <a:pt x="162405" y="117779"/>
                        <a:pt x="162405" y="110159"/>
                      </a:cubicBezTo>
                      <a:cubicBezTo>
                        <a:pt x="162405" y="102539"/>
                        <a:pt x="155737" y="95871"/>
                        <a:pt x="148118" y="958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262" name="îš1iďê">
                <a:extLst>
                  <a:ext uri="{FF2B5EF4-FFF2-40B4-BE49-F238E27FC236}">
                    <a16:creationId xmlns:a16="http://schemas.microsoft.com/office/drawing/2014/main" id="{FA4AF8C2-B620-F2E3-6987-1972050DB513}"/>
                  </a:ext>
                </a:extLst>
              </p:cNvPr>
              <p:cNvGrpSpPr/>
              <p:nvPr/>
            </p:nvGrpSpPr>
            <p:grpSpPr>
              <a:xfrm>
                <a:off x="4304924" y="2146829"/>
                <a:ext cx="1633538" cy="1541463"/>
                <a:chOff x="4304924" y="2146829"/>
                <a:chExt cx="1633538" cy="1541463"/>
              </a:xfrm>
            </p:grpSpPr>
            <p:sp>
              <p:nvSpPr>
                <p:cNvPr id="272" name="ïṣḻíḋè">
                  <a:extLst>
                    <a:ext uri="{FF2B5EF4-FFF2-40B4-BE49-F238E27FC236}">
                      <a16:creationId xmlns:a16="http://schemas.microsoft.com/office/drawing/2014/main" id="{B651A467-E4FF-CC59-2F6B-860AEB20A46E}"/>
                    </a:ext>
                  </a:extLst>
                </p:cNvPr>
                <p:cNvSpPr/>
                <p:nvPr/>
              </p:nvSpPr>
              <p:spPr bwMode="auto">
                <a:xfrm>
                  <a:off x="4304924" y="2146829"/>
                  <a:ext cx="1633538" cy="1541463"/>
                </a:xfrm>
                <a:custGeom>
                  <a:avLst/>
                  <a:gdLst>
                    <a:gd name="T0" fmla="*/ 338 w 531"/>
                    <a:gd name="T1" fmla="*/ 479 h 501"/>
                    <a:gd name="T2" fmla="*/ 504 w 531"/>
                    <a:gd name="T3" fmla="*/ 350 h 501"/>
                    <a:gd name="T4" fmla="*/ 531 w 531"/>
                    <a:gd name="T5" fmla="*/ 317 h 501"/>
                    <a:gd name="T6" fmla="*/ 527 w 531"/>
                    <a:gd name="T7" fmla="*/ 36 h 501"/>
                    <a:gd name="T8" fmla="*/ 490 w 531"/>
                    <a:gd name="T9" fmla="*/ 3 h 501"/>
                    <a:gd name="T10" fmla="*/ 7 w 531"/>
                    <a:gd name="T11" fmla="*/ 373 h 501"/>
                    <a:gd name="T12" fmla="*/ 29 w 531"/>
                    <a:gd name="T13" fmla="*/ 418 h 501"/>
                    <a:gd name="T14" fmla="*/ 298 w 531"/>
                    <a:gd name="T15" fmla="*/ 497 h 501"/>
                    <a:gd name="T16" fmla="*/ 338 w 531"/>
                    <a:gd name="T17" fmla="*/ 479 h 5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1" h="501">
                      <a:moveTo>
                        <a:pt x="338" y="479"/>
                      </a:moveTo>
                      <a:cubicBezTo>
                        <a:pt x="370" y="414"/>
                        <a:pt x="431" y="366"/>
                        <a:pt x="504" y="350"/>
                      </a:cubicBezTo>
                      <a:cubicBezTo>
                        <a:pt x="520" y="347"/>
                        <a:pt x="531" y="333"/>
                        <a:pt x="531" y="317"/>
                      </a:cubicBezTo>
                      <a:cubicBezTo>
                        <a:pt x="527" y="36"/>
                        <a:pt x="527" y="36"/>
                        <a:pt x="527" y="36"/>
                      </a:cubicBezTo>
                      <a:cubicBezTo>
                        <a:pt x="527" y="16"/>
                        <a:pt x="510" y="0"/>
                        <a:pt x="490" y="3"/>
                      </a:cubicBezTo>
                      <a:cubicBezTo>
                        <a:pt x="268" y="27"/>
                        <a:pt x="84" y="174"/>
                        <a:pt x="7" y="373"/>
                      </a:cubicBezTo>
                      <a:cubicBezTo>
                        <a:pt x="0" y="392"/>
                        <a:pt x="10" y="412"/>
                        <a:pt x="29" y="418"/>
                      </a:cubicBezTo>
                      <a:cubicBezTo>
                        <a:pt x="298" y="497"/>
                        <a:pt x="298" y="497"/>
                        <a:pt x="298" y="497"/>
                      </a:cubicBezTo>
                      <a:cubicBezTo>
                        <a:pt x="314" y="501"/>
                        <a:pt x="331" y="494"/>
                        <a:pt x="338" y="479"/>
                      </a:cubicBezTo>
                      <a:close/>
                    </a:path>
                  </a:pathLst>
                </a:cu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73" name="ïSľíḑê">
                  <a:extLst>
                    <a:ext uri="{FF2B5EF4-FFF2-40B4-BE49-F238E27FC236}">
                      <a16:creationId xmlns:a16="http://schemas.microsoft.com/office/drawing/2014/main" id="{9D312A4B-957F-C5E1-F515-6CC45C353BEB}"/>
                    </a:ext>
                  </a:extLst>
                </p:cNvPr>
                <p:cNvSpPr/>
                <p:nvPr/>
              </p:nvSpPr>
              <p:spPr>
                <a:xfrm>
                  <a:off x="4960704" y="2702094"/>
                  <a:ext cx="432902" cy="432902"/>
                </a:xfrm>
                <a:custGeom>
                  <a:avLst/>
                  <a:gdLst>
                    <a:gd name="T0" fmla="*/ 6000 w 12800"/>
                    <a:gd name="T1" fmla="*/ 0 h 12800"/>
                    <a:gd name="T2" fmla="*/ 6800 w 12800"/>
                    <a:gd name="T3" fmla="*/ 0 h 12800"/>
                    <a:gd name="T4" fmla="*/ 7600 w 12800"/>
                    <a:gd name="T5" fmla="*/ 800 h 12800"/>
                    <a:gd name="T6" fmla="*/ 7600 w 12800"/>
                    <a:gd name="T7" fmla="*/ 8800 h 12800"/>
                    <a:gd name="T8" fmla="*/ 6800 w 12800"/>
                    <a:gd name="T9" fmla="*/ 9600 h 12800"/>
                    <a:gd name="T10" fmla="*/ 6000 w 12800"/>
                    <a:gd name="T11" fmla="*/ 9600 h 12800"/>
                    <a:gd name="T12" fmla="*/ 5200 w 12800"/>
                    <a:gd name="T13" fmla="*/ 8800 h 12800"/>
                    <a:gd name="T14" fmla="*/ 5200 w 12800"/>
                    <a:gd name="T15" fmla="*/ 800 h 12800"/>
                    <a:gd name="T16" fmla="*/ 6000 w 12800"/>
                    <a:gd name="T17" fmla="*/ 0 h 12800"/>
                    <a:gd name="T18" fmla="*/ 10400 w 12800"/>
                    <a:gd name="T19" fmla="*/ 2400 h 12800"/>
                    <a:gd name="T20" fmla="*/ 11200 w 12800"/>
                    <a:gd name="T21" fmla="*/ 2400 h 12800"/>
                    <a:gd name="T22" fmla="*/ 12000 w 12800"/>
                    <a:gd name="T23" fmla="*/ 3200 h 12800"/>
                    <a:gd name="T24" fmla="*/ 12000 w 12800"/>
                    <a:gd name="T25" fmla="*/ 8800 h 12800"/>
                    <a:gd name="T26" fmla="*/ 11200 w 12800"/>
                    <a:gd name="T27" fmla="*/ 9600 h 12800"/>
                    <a:gd name="T28" fmla="*/ 10400 w 12800"/>
                    <a:gd name="T29" fmla="*/ 9600 h 12800"/>
                    <a:gd name="T30" fmla="*/ 9600 w 12800"/>
                    <a:gd name="T31" fmla="*/ 8800 h 12800"/>
                    <a:gd name="T32" fmla="*/ 9600 w 12800"/>
                    <a:gd name="T33" fmla="*/ 3200 h 12800"/>
                    <a:gd name="T34" fmla="*/ 10400 w 12800"/>
                    <a:gd name="T35" fmla="*/ 2400 h 12800"/>
                    <a:gd name="T36" fmla="*/ 1600 w 12800"/>
                    <a:gd name="T37" fmla="*/ 4000 h 12800"/>
                    <a:gd name="T38" fmla="*/ 2400 w 12800"/>
                    <a:gd name="T39" fmla="*/ 4000 h 12800"/>
                    <a:gd name="T40" fmla="*/ 3200 w 12800"/>
                    <a:gd name="T41" fmla="*/ 4800 h 12800"/>
                    <a:gd name="T42" fmla="*/ 3200 w 12800"/>
                    <a:gd name="T43" fmla="*/ 8800 h 12800"/>
                    <a:gd name="T44" fmla="*/ 2400 w 12800"/>
                    <a:gd name="T45" fmla="*/ 9600 h 12800"/>
                    <a:gd name="T46" fmla="*/ 1600 w 12800"/>
                    <a:gd name="T47" fmla="*/ 9600 h 12800"/>
                    <a:gd name="T48" fmla="*/ 800 w 12800"/>
                    <a:gd name="T49" fmla="*/ 8800 h 12800"/>
                    <a:gd name="T50" fmla="*/ 800 w 12800"/>
                    <a:gd name="T51" fmla="*/ 4800 h 12800"/>
                    <a:gd name="T52" fmla="*/ 1600 w 12800"/>
                    <a:gd name="T53" fmla="*/ 4000 h 12800"/>
                    <a:gd name="T54" fmla="*/ 0 w 12800"/>
                    <a:gd name="T55" fmla="*/ 11200 h 12800"/>
                    <a:gd name="T56" fmla="*/ 12800 w 12800"/>
                    <a:gd name="T57" fmla="*/ 11200 h 12800"/>
                    <a:gd name="T58" fmla="*/ 12800 w 12800"/>
                    <a:gd name="T59" fmla="*/ 12800 h 12800"/>
                    <a:gd name="T60" fmla="*/ 0 w 12800"/>
                    <a:gd name="T61" fmla="*/ 12800 h 12800"/>
                    <a:gd name="T62" fmla="*/ 0 w 12800"/>
                    <a:gd name="T63" fmla="*/ 11200 h 128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2800" h="12800">
                      <a:moveTo>
                        <a:pt x="6000" y="0"/>
                      </a:moveTo>
                      <a:lnTo>
                        <a:pt x="6800" y="0"/>
                      </a:lnTo>
                      <a:cubicBezTo>
                        <a:pt x="7242" y="0"/>
                        <a:pt x="7600" y="358"/>
                        <a:pt x="7600" y="800"/>
                      </a:cubicBezTo>
                      <a:lnTo>
                        <a:pt x="7600" y="8800"/>
                      </a:lnTo>
                      <a:cubicBezTo>
                        <a:pt x="7600" y="9242"/>
                        <a:pt x="7242" y="9600"/>
                        <a:pt x="6800" y="9600"/>
                      </a:cubicBezTo>
                      <a:lnTo>
                        <a:pt x="6000" y="9600"/>
                      </a:lnTo>
                      <a:cubicBezTo>
                        <a:pt x="5558" y="9600"/>
                        <a:pt x="5200" y="9242"/>
                        <a:pt x="5200" y="8800"/>
                      </a:cubicBezTo>
                      <a:lnTo>
                        <a:pt x="5200" y="800"/>
                      </a:lnTo>
                      <a:cubicBezTo>
                        <a:pt x="5200" y="358"/>
                        <a:pt x="5558" y="0"/>
                        <a:pt x="6000" y="0"/>
                      </a:cubicBezTo>
                      <a:close/>
                      <a:moveTo>
                        <a:pt x="10400" y="2400"/>
                      </a:moveTo>
                      <a:lnTo>
                        <a:pt x="11200" y="2400"/>
                      </a:lnTo>
                      <a:cubicBezTo>
                        <a:pt x="11642" y="2400"/>
                        <a:pt x="12000" y="2758"/>
                        <a:pt x="12000" y="3200"/>
                      </a:cubicBezTo>
                      <a:lnTo>
                        <a:pt x="12000" y="8800"/>
                      </a:lnTo>
                      <a:cubicBezTo>
                        <a:pt x="12000" y="9242"/>
                        <a:pt x="11642" y="9600"/>
                        <a:pt x="11200" y="9600"/>
                      </a:cubicBezTo>
                      <a:lnTo>
                        <a:pt x="10400" y="9600"/>
                      </a:lnTo>
                      <a:cubicBezTo>
                        <a:pt x="9958" y="9600"/>
                        <a:pt x="9600" y="9242"/>
                        <a:pt x="9600" y="8800"/>
                      </a:cubicBezTo>
                      <a:lnTo>
                        <a:pt x="9600" y="3200"/>
                      </a:lnTo>
                      <a:cubicBezTo>
                        <a:pt x="9600" y="2758"/>
                        <a:pt x="9958" y="2400"/>
                        <a:pt x="10400" y="2400"/>
                      </a:cubicBezTo>
                      <a:close/>
                      <a:moveTo>
                        <a:pt x="1600" y="4000"/>
                      </a:moveTo>
                      <a:lnTo>
                        <a:pt x="2400" y="4000"/>
                      </a:lnTo>
                      <a:cubicBezTo>
                        <a:pt x="2842" y="4000"/>
                        <a:pt x="3200" y="4358"/>
                        <a:pt x="3200" y="4800"/>
                      </a:cubicBezTo>
                      <a:lnTo>
                        <a:pt x="3200" y="8800"/>
                      </a:lnTo>
                      <a:cubicBezTo>
                        <a:pt x="3200" y="9242"/>
                        <a:pt x="2842" y="9600"/>
                        <a:pt x="2400" y="9600"/>
                      </a:cubicBezTo>
                      <a:lnTo>
                        <a:pt x="1600" y="9600"/>
                      </a:lnTo>
                      <a:cubicBezTo>
                        <a:pt x="1158" y="9600"/>
                        <a:pt x="800" y="9242"/>
                        <a:pt x="800" y="8800"/>
                      </a:cubicBezTo>
                      <a:lnTo>
                        <a:pt x="800" y="4800"/>
                      </a:lnTo>
                      <a:cubicBezTo>
                        <a:pt x="800" y="4358"/>
                        <a:pt x="1158" y="4000"/>
                        <a:pt x="1600" y="4000"/>
                      </a:cubicBezTo>
                      <a:close/>
                      <a:moveTo>
                        <a:pt x="0" y="11200"/>
                      </a:moveTo>
                      <a:lnTo>
                        <a:pt x="12800" y="11200"/>
                      </a:lnTo>
                      <a:lnTo>
                        <a:pt x="12800" y="12800"/>
                      </a:lnTo>
                      <a:lnTo>
                        <a:pt x="0" y="12800"/>
                      </a:lnTo>
                      <a:lnTo>
                        <a:pt x="0" y="112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263" name="íślîďé">
                <a:extLst>
                  <a:ext uri="{FF2B5EF4-FFF2-40B4-BE49-F238E27FC236}">
                    <a16:creationId xmlns:a16="http://schemas.microsoft.com/office/drawing/2014/main" id="{59D162FA-4106-874F-6671-99AF52674E10}"/>
                  </a:ext>
                </a:extLst>
              </p:cNvPr>
              <p:cNvGrpSpPr/>
              <p:nvPr/>
            </p:nvGrpSpPr>
            <p:grpSpPr>
              <a:xfrm>
                <a:off x="6036887" y="2143654"/>
                <a:ext cx="1670050" cy="1557338"/>
                <a:chOff x="6036887" y="2143654"/>
                <a:chExt cx="1670050" cy="1557338"/>
              </a:xfrm>
            </p:grpSpPr>
            <p:sp>
              <p:nvSpPr>
                <p:cNvPr id="270" name="ïṥ1íde">
                  <a:extLst>
                    <a:ext uri="{FF2B5EF4-FFF2-40B4-BE49-F238E27FC236}">
                      <a16:creationId xmlns:a16="http://schemas.microsoft.com/office/drawing/2014/main" id="{888A3AEE-3051-4781-DA5D-E07BD59E1F06}"/>
                    </a:ext>
                  </a:extLst>
                </p:cNvPr>
                <p:cNvSpPr/>
                <p:nvPr/>
              </p:nvSpPr>
              <p:spPr bwMode="auto">
                <a:xfrm>
                  <a:off x="6036887" y="2143654"/>
                  <a:ext cx="1670050" cy="1557338"/>
                </a:xfrm>
                <a:custGeom>
                  <a:avLst/>
                  <a:gdLst>
                    <a:gd name="T0" fmla="*/ 32 w 543"/>
                    <a:gd name="T1" fmla="*/ 350 h 506"/>
                    <a:gd name="T2" fmla="*/ 207 w 543"/>
                    <a:gd name="T3" fmla="*/ 483 h 506"/>
                    <a:gd name="T4" fmla="*/ 248 w 543"/>
                    <a:gd name="T5" fmla="*/ 501 h 506"/>
                    <a:gd name="T6" fmla="*/ 514 w 543"/>
                    <a:gd name="T7" fmla="*/ 416 h 506"/>
                    <a:gd name="T8" fmla="*/ 536 w 543"/>
                    <a:gd name="T9" fmla="*/ 371 h 506"/>
                    <a:gd name="T10" fmla="*/ 37 w 543"/>
                    <a:gd name="T11" fmla="*/ 2 h 506"/>
                    <a:gd name="T12" fmla="*/ 0 w 543"/>
                    <a:gd name="T13" fmla="*/ 36 h 506"/>
                    <a:gd name="T14" fmla="*/ 4 w 543"/>
                    <a:gd name="T15" fmla="*/ 317 h 506"/>
                    <a:gd name="T16" fmla="*/ 32 w 543"/>
                    <a:gd name="T17" fmla="*/ 350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43" h="506">
                      <a:moveTo>
                        <a:pt x="32" y="350"/>
                      </a:moveTo>
                      <a:cubicBezTo>
                        <a:pt x="109" y="363"/>
                        <a:pt x="174" y="414"/>
                        <a:pt x="207" y="483"/>
                      </a:cubicBezTo>
                      <a:cubicBezTo>
                        <a:pt x="214" y="498"/>
                        <a:pt x="232" y="506"/>
                        <a:pt x="248" y="501"/>
                      </a:cubicBezTo>
                      <a:cubicBezTo>
                        <a:pt x="514" y="416"/>
                        <a:pt x="514" y="416"/>
                        <a:pt x="514" y="416"/>
                      </a:cubicBezTo>
                      <a:cubicBezTo>
                        <a:pt x="533" y="410"/>
                        <a:pt x="543" y="390"/>
                        <a:pt x="536" y="371"/>
                      </a:cubicBezTo>
                      <a:cubicBezTo>
                        <a:pt x="455" y="167"/>
                        <a:pt x="263" y="20"/>
                        <a:pt x="37" y="2"/>
                      </a:cubicBezTo>
                      <a:cubicBezTo>
                        <a:pt x="17" y="0"/>
                        <a:pt x="0" y="16"/>
                        <a:pt x="0" y="36"/>
                      </a:cubicBezTo>
                      <a:cubicBezTo>
                        <a:pt x="4" y="317"/>
                        <a:pt x="4" y="317"/>
                        <a:pt x="4" y="317"/>
                      </a:cubicBezTo>
                      <a:cubicBezTo>
                        <a:pt x="4" y="333"/>
                        <a:pt x="16" y="347"/>
                        <a:pt x="32" y="350"/>
                      </a:cubicBezTo>
                      <a:close/>
                    </a:path>
                  </a:pathLst>
                </a:custGeom>
                <a:solidFill>
                  <a:srgbClr val="5873DE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71" name="iṡlíḓe">
                  <a:extLst>
                    <a:ext uri="{FF2B5EF4-FFF2-40B4-BE49-F238E27FC236}">
                      <a16:creationId xmlns:a16="http://schemas.microsoft.com/office/drawing/2014/main" id="{5CBBCCF9-0E2C-3B5B-090F-678CEA4D5CF7}"/>
                    </a:ext>
                  </a:extLst>
                </p:cNvPr>
                <p:cNvSpPr/>
                <p:nvPr/>
              </p:nvSpPr>
              <p:spPr>
                <a:xfrm>
                  <a:off x="6487928" y="2627910"/>
                  <a:ext cx="424399" cy="424399"/>
                </a:xfrm>
                <a:custGeom>
                  <a:avLst/>
                  <a:gdLst>
                    <a:gd name="T0" fmla="*/ 4267 w 9600"/>
                    <a:gd name="T1" fmla="*/ 9600 h 9600"/>
                    <a:gd name="T2" fmla="*/ 9067 w 9600"/>
                    <a:gd name="T3" fmla="*/ 9600 h 9600"/>
                    <a:gd name="T4" fmla="*/ 9600 w 9600"/>
                    <a:gd name="T5" fmla="*/ 9067 h 9600"/>
                    <a:gd name="T6" fmla="*/ 9600 w 9600"/>
                    <a:gd name="T7" fmla="*/ 533 h 9600"/>
                    <a:gd name="T8" fmla="*/ 9067 w 9600"/>
                    <a:gd name="T9" fmla="*/ 0 h 9600"/>
                    <a:gd name="T10" fmla="*/ 533 w 9600"/>
                    <a:gd name="T11" fmla="*/ 0 h 9600"/>
                    <a:gd name="T12" fmla="*/ 0 w 9600"/>
                    <a:gd name="T13" fmla="*/ 533 h 9600"/>
                    <a:gd name="T14" fmla="*/ 0 w 9600"/>
                    <a:gd name="T15" fmla="*/ 9067 h 9600"/>
                    <a:gd name="T16" fmla="*/ 533 w 9600"/>
                    <a:gd name="T17" fmla="*/ 9600 h 9600"/>
                    <a:gd name="T18" fmla="*/ 4267 w 9600"/>
                    <a:gd name="T19" fmla="*/ 9600 h 9600"/>
                    <a:gd name="T20" fmla="*/ 8533 w 9600"/>
                    <a:gd name="T21" fmla="*/ 8533 h 9600"/>
                    <a:gd name="T22" fmla="*/ 5333 w 9600"/>
                    <a:gd name="T23" fmla="*/ 8533 h 9600"/>
                    <a:gd name="T24" fmla="*/ 5333 w 9600"/>
                    <a:gd name="T25" fmla="*/ 6400 h 9600"/>
                    <a:gd name="T26" fmla="*/ 8533 w 9600"/>
                    <a:gd name="T27" fmla="*/ 6400 h 9600"/>
                    <a:gd name="T28" fmla="*/ 8533 w 9600"/>
                    <a:gd name="T29" fmla="*/ 8533 h 9600"/>
                    <a:gd name="T30" fmla="*/ 8533 w 9600"/>
                    <a:gd name="T31" fmla="*/ 5333 h 9600"/>
                    <a:gd name="T32" fmla="*/ 5333 w 9600"/>
                    <a:gd name="T33" fmla="*/ 5333 h 9600"/>
                    <a:gd name="T34" fmla="*/ 5333 w 9600"/>
                    <a:gd name="T35" fmla="*/ 3200 h 9600"/>
                    <a:gd name="T36" fmla="*/ 8533 w 9600"/>
                    <a:gd name="T37" fmla="*/ 3200 h 9600"/>
                    <a:gd name="T38" fmla="*/ 8533 w 9600"/>
                    <a:gd name="T39" fmla="*/ 5333 h 9600"/>
                    <a:gd name="T40" fmla="*/ 1067 w 9600"/>
                    <a:gd name="T41" fmla="*/ 1067 h 9600"/>
                    <a:gd name="T42" fmla="*/ 8533 w 9600"/>
                    <a:gd name="T43" fmla="*/ 1067 h 9600"/>
                    <a:gd name="T44" fmla="*/ 8533 w 9600"/>
                    <a:gd name="T45" fmla="*/ 2133 h 9600"/>
                    <a:gd name="T46" fmla="*/ 1067 w 9600"/>
                    <a:gd name="T47" fmla="*/ 2133 h 9600"/>
                    <a:gd name="T48" fmla="*/ 1067 w 9600"/>
                    <a:gd name="T49" fmla="*/ 1067 h 9600"/>
                    <a:gd name="T50" fmla="*/ 1067 w 9600"/>
                    <a:gd name="T51" fmla="*/ 3200 h 9600"/>
                    <a:gd name="T52" fmla="*/ 4267 w 9600"/>
                    <a:gd name="T53" fmla="*/ 3200 h 9600"/>
                    <a:gd name="T54" fmla="*/ 4267 w 9600"/>
                    <a:gd name="T55" fmla="*/ 5333 h 9600"/>
                    <a:gd name="T56" fmla="*/ 1067 w 9600"/>
                    <a:gd name="T57" fmla="*/ 5333 h 9600"/>
                    <a:gd name="T58" fmla="*/ 1067 w 9600"/>
                    <a:gd name="T59" fmla="*/ 3200 h 9600"/>
                    <a:gd name="T60" fmla="*/ 1067 w 9600"/>
                    <a:gd name="T61" fmla="*/ 6400 h 9600"/>
                    <a:gd name="T62" fmla="*/ 4267 w 9600"/>
                    <a:gd name="T63" fmla="*/ 6400 h 9600"/>
                    <a:gd name="T64" fmla="*/ 4267 w 9600"/>
                    <a:gd name="T65" fmla="*/ 8533 h 9600"/>
                    <a:gd name="T66" fmla="*/ 1067 w 9600"/>
                    <a:gd name="T67" fmla="*/ 8533 h 9600"/>
                    <a:gd name="T68" fmla="*/ 1067 w 9600"/>
                    <a:gd name="T69" fmla="*/ 6400 h 9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9600" h="9600">
                      <a:moveTo>
                        <a:pt x="4267" y="9600"/>
                      </a:moveTo>
                      <a:lnTo>
                        <a:pt x="9067" y="9600"/>
                      </a:lnTo>
                      <a:cubicBezTo>
                        <a:pt x="9361" y="9600"/>
                        <a:pt x="9600" y="9361"/>
                        <a:pt x="9600" y="9067"/>
                      </a:cubicBezTo>
                      <a:lnTo>
                        <a:pt x="9600" y="533"/>
                      </a:lnTo>
                      <a:cubicBezTo>
                        <a:pt x="9600" y="239"/>
                        <a:pt x="9361" y="0"/>
                        <a:pt x="9067" y="0"/>
                      </a:cubicBezTo>
                      <a:lnTo>
                        <a:pt x="533" y="0"/>
                      </a:lnTo>
                      <a:cubicBezTo>
                        <a:pt x="239" y="0"/>
                        <a:pt x="0" y="239"/>
                        <a:pt x="0" y="533"/>
                      </a:cubicBezTo>
                      <a:lnTo>
                        <a:pt x="0" y="9067"/>
                      </a:lnTo>
                      <a:cubicBezTo>
                        <a:pt x="0" y="9361"/>
                        <a:pt x="239" y="9600"/>
                        <a:pt x="533" y="9600"/>
                      </a:cubicBezTo>
                      <a:lnTo>
                        <a:pt x="4267" y="9600"/>
                      </a:lnTo>
                      <a:close/>
                      <a:moveTo>
                        <a:pt x="8533" y="8533"/>
                      </a:moveTo>
                      <a:lnTo>
                        <a:pt x="5333" y="8533"/>
                      </a:lnTo>
                      <a:lnTo>
                        <a:pt x="5333" y="6400"/>
                      </a:lnTo>
                      <a:lnTo>
                        <a:pt x="8533" y="6400"/>
                      </a:lnTo>
                      <a:lnTo>
                        <a:pt x="8533" y="8533"/>
                      </a:lnTo>
                      <a:close/>
                      <a:moveTo>
                        <a:pt x="8533" y="5333"/>
                      </a:moveTo>
                      <a:lnTo>
                        <a:pt x="5333" y="5333"/>
                      </a:lnTo>
                      <a:lnTo>
                        <a:pt x="5333" y="3200"/>
                      </a:lnTo>
                      <a:lnTo>
                        <a:pt x="8533" y="3200"/>
                      </a:lnTo>
                      <a:lnTo>
                        <a:pt x="8533" y="5333"/>
                      </a:lnTo>
                      <a:close/>
                      <a:moveTo>
                        <a:pt x="1067" y="1067"/>
                      </a:moveTo>
                      <a:lnTo>
                        <a:pt x="8533" y="1067"/>
                      </a:lnTo>
                      <a:lnTo>
                        <a:pt x="8533" y="2133"/>
                      </a:lnTo>
                      <a:lnTo>
                        <a:pt x="1067" y="2133"/>
                      </a:lnTo>
                      <a:lnTo>
                        <a:pt x="1067" y="1067"/>
                      </a:lnTo>
                      <a:close/>
                      <a:moveTo>
                        <a:pt x="1067" y="3200"/>
                      </a:moveTo>
                      <a:lnTo>
                        <a:pt x="4267" y="3200"/>
                      </a:lnTo>
                      <a:lnTo>
                        <a:pt x="4267" y="5333"/>
                      </a:lnTo>
                      <a:lnTo>
                        <a:pt x="1067" y="5333"/>
                      </a:lnTo>
                      <a:lnTo>
                        <a:pt x="1067" y="3200"/>
                      </a:lnTo>
                      <a:close/>
                      <a:moveTo>
                        <a:pt x="1067" y="6400"/>
                      </a:moveTo>
                      <a:lnTo>
                        <a:pt x="4267" y="6400"/>
                      </a:lnTo>
                      <a:lnTo>
                        <a:pt x="4267" y="8533"/>
                      </a:lnTo>
                      <a:lnTo>
                        <a:pt x="1067" y="8533"/>
                      </a:lnTo>
                      <a:lnTo>
                        <a:pt x="1067" y="64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264" name="îśḻiḋe">
                <a:extLst>
                  <a:ext uri="{FF2B5EF4-FFF2-40B4-BE49-F238E27FC236}">
                    <a16:creationId xmlns:a16="http://schemas.microsoft.com/office/drawing/2014/main" id="{7DD12759-D224-35D0-B1E5-729B5BC50C04}"/>
                  </a:ext>
                </a:extLst>
              </p:cNvPr>
              <p:cNvGrpSpPr/>
              <p:nvPr/>
            </p:nvGrpSpPr>
            <p:grpSpPr>
              <a:xfrm>
                <a:off x="6444874" y="3513666"/>
                <a:ext cx="1384300" cy="1895475"/>
                <a:chOff x="6444874" y="3513666"/>
                <a:chExt cx="1384300" cy="1895475"/>
              </a:xfrm>
            </p:grpSpPr>
            <p:sp>
              <p:nvSpPr>
                <p:cNvPr id="268" name="îṩľiḑê">
                  <a:extLst>
                    <a:ext uri="{FF2B5EF4-FFF2-40B4-BE49-F238E27FC236}">
                      <a16:creationId xmlns:a16="http://schemas.microsoft.com/office/drawing/2014/main" id="{DB236B76-0FEF-6414-5C04-481AFC60FE4F}"/>
                    </a:ext>
                  </a:extLst>
                </p:cNvPr>
                <p:cNvSpPr/>
                <p:nvPr/>
              </p:nvSpPr>
              <p:spPr bwMode="auto">
                <a:xfrm>
                  <a:off x="6444874" y="3513666"/>
                  <a:ext cx="1384300" cy="1895475"/>
                </a:xfrm>
                <a:custGeom>
                  <a:avLst/>
                  <a:gdLst>
                    <a:gd name="T0" fmla="*/ 120 w 450"/>
                    <a:gd name="T1" fmla="*/ 92 h 616"/>
                    <a:gd name="T2" fmla="*/ 97 w 450"/>
                    <a:gd name="T3" fmla="*/ 126 h 616"/>
                    <a:gd name="T4" fmla="*/ 97 w 450"/>
                    <a:gd name="T5" fmla="*/ 133 h 616"/>
                    <a:gd name="T6" fmla="*/ 15 w 450"/>
                    <a:gd name="T7" fmla="*/ 322 h 616"/>
                    <a:gd name="T8" fmla="*/ 10 w 450"/>
                    <a:gd name="T9" fmla="*/ 367 h 616"/>
                    <a:gd name="T10" fmla="*/ 168 w 450"/>
                    <a:gd name="T11" fmla="*/ 597 h 616"/>
                    <a:gd name="T12" fmla="*/ 216 w 450"/>
                    <a:gd name="T13" fmla="*/ 604 h 616"/>
                    <a:gd name="T14" fmla="*/ 443 w 450"/>
                    <a:gd name="T15" fmla="*/ 121 h 616"/>
                    <a:gd name="T16" fmla="*/ 433 w 450"/>
                    <a:gd name="T17" fmla="*/ 32 h 616"/>
                    <a:gd name="T18" fmla="*/ 390 w 450"/>
                    <a:gd name="T19" fmla="*/ 6 h 616"/>
                    <a:gd name="T20" fmla="*/ 120 w 450"/>
                    <a:gd name="T21" fmla="*/ 92 h 6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50" h="616">
                      <a:moveTo>
                        <a:pt x="120" y="92"/>
                      </a:moveTo>
                      <a:cubicBezTo>
                        <a:pt x="106" y="96"/>
                        <a:pt x="96" y="110"/>
                        <a:pt x="97" y="126"/>
                      </a:cubicBezTo>
                      <a:cubicBezTo>
                        <a:pt x="97" y="128"/>
                        <a:pt x="97" y="131"/>
                        <a:pt x="97" y="133"/>
                      </a:cubicBezTo>
                      <a:cubicBezTo>
                        <a:pt x="100" y="208"/>
                        <a:pt x="67" y="276"/>
                        <a:pt x="15" y="322"/>
                      </a:cubicBezTo>
                      <a:cubicBezTo>
                        <a:pt x="2" y="334"/>
                        <a:pt x="0" y="353"/>
                        <a:pt x="10" y="367"/>
                      </a:cubicBezTo>
                      <a:cubicBezTo>
                        <a:pt x="168" y="597"/>
                        <a:pt x="168" y="597"/>
                        <a:pt x="168" y="597"/>
                      </a:cubicBezTo>
                      <a:cubicBezTo>
                        <a:pt x="179" y="613"/>
                        <a:pt x="201" y="616"/>
                        <a:pt x="216" y="604"/>
                      </a:cubicBezTo>
                      <a:cubicBezTo>
                        <a:pt x="360" y="493"/>
                        <a:pt x="450" y="316"/>
                        <a:pt x="443" y="121"/>
                      </a:cubicBezTo>
                      <a:cubicBezTo>
                        <a:pt x="442" y="91"/>
                        <a:pt x="439" y="61"/>
                        <a:pt x="433" y="32"/>
                      </a:cubicBezTo>
                      <a:cubicBezTo>
                        <a:pt x="429" y="12"/>
                        <a:pt x="409" y="0"/>
                        <a:pt x="390" y="6"/>
                      </a:cubicBezTo>
                      <a:lnTo>
                        <a:pt x="120" y="92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269" name="íṧḷiḓè">
                  <a:extLst>
                    <a:ext uri="{FF2B5EF4-FFF2-40B4-BE49-F238E27FC236}">
                      <a16:creationId xmlns:a16="http://schemas.microsoft.com/office/drawing/2014/main" id="{800FE0D7-B982-FE01-DCD1-62B928F73FF2}"/>
                    </a:ext>
                  </a:extLst>
                </p:cNvPr>
                <p:cNvSpPr/>
                <p:nvPr/>
              </p:nvSpPr>
              <p:spPr>
                <a:xfrm>
                  <a:off x="7129862" y="4135117"/>
                  <a:ext cx="86501" cy="432902"/>
                </a:xfrm>
                <a:custGeom>
                  <a:avLst/>
                  <a:gdLst>
                    <a:gd name="T0" fmla="*/ 365 w 1828"/>
                    <a:gd name="T1" fmla="*/ 5942 h 9142"/>
                    <a:gd name="T2" fmla="*/ 914 w 1828"/>
                    <a:gd name="T3" fmla="*/ 6400 h 9142"/>
                    <a:gd name="T4" fmla="*/ 1463 w 1828"/>
                    <a:gd name="T5" fmla="*/ 5942 h 9142"/>
                    <a:gd name="T6" fmla="*/ 1828 w 1828"/>
                    <a:gd name="T7" fmla="*/ 914 h 9142"/>
                    <a:gd name="T8" fmla="*/ 914 w 1828"/>
                    <a:gd name="T9" fmla="*/ 0 h 9142"/>
                    <a:gd name="T10" fmla="*/ 0 w 1828"/>
                    <a:gd name="T11" fmla="*/ 1005 h 9142"/>
                    <a:gd name="T12" fmla="*/ 365 w 1828"/>
                    <a:gd name="T13" fmla="*/ 5942 h 9142"/>
                    <a:gd name="T14" fmla="*/ 914 w 1828"/>
                    <a:gd name="T15" fmla="*/ 7314 h 9142"/>
                    <a:gd name="T16" fmla="*/ 0 w 1828"/>
                    <a:gd name="T17" fmla="*/ 8228 h 9142"/>
                    <a:gd name="T18" fmla="*/ 914 w 1828"/>
                    <a:gd name="T19" fmla="*/ 9142 h 9142"/>
                    <a:gd name="T20" fmla="*/ 1828 w 1828"/>
                    <a:gd name="T21" fmla="*/ 8228 h 9142"/>
                    <a:gd name="T22" fmla="*/ 914 w 1828"/>
                    <a:gd name="T23" fmla="*/ 7314 h 9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28" h="9142">
                      <a:moveTo>
                        <a:pt x="365" y="5942"/>
                      </a:moveTo>
                      <a:cubicBezTo>
                        <a:pt x="457" y="6217"/>
                        <a:pt x="640" y="6400"/>
                        <a:pt x="914" y="6400"/>
                      </a:cubicBezTo>
                      <a:cubicBezTo>
                        <a:pt x="1188" y="6400"/>
                        <a:pt x="1371" y="6217"/>
                        <a:pt x="1463" y="5942"/>
                      </a:cubicBezTo>
                      <a:lnTo>
                        <a:pt x="1828" y="914"/>
                      </a:lnTo>
                      <a:cubicBezTo>
                        <a:pt x="1828" y="365"/>
                        <a:pt x="1371" y="0"/>
                        <a:pt x="914" y="0"/>
                      </a:cubicBezTo>
                      <a:cubicBezTo>
                        <a:pt x="365" y="0"/>
                        <a:pt x="0" y="457"/>
                        <a:pt x="0" y="1005"/>
                      </a:cubicBezTo>
                      <a:lnTo>
                        <a:pt x="365" y="5942"/>
                      </a:lnTo>
                      <a:close/>
                      <a:moveTo>
                        <a:pt x="914" y="7314"/>
                      </a:moveTo>
                      <a:cubicBezTo>
                        <a:pt x="365" y="7314"/>
                        <a:pt x="0" y="7680"/>
                        <a:pt x="0" y="8228"/>
                      </a:cubicBezTo>
                      <a:cubicBezTo>
                        <a:pt x="0" y="8777"/>
                        <a:pt x="365" y="9142"/>
                        <a:pt x="914" y="9142"/>
                      </a:cubicBezTo>
                      <a:cubicBezTo>
                        <a:pt x="1463" y="9142"/>
                        <a:pt x="1828" y="8777"/>
                        <a:pt x="1828" y="8228"/>
                      </a:cubicBezTo>
                      <a:cubicBezTo>
                        <a:pt x="1828" y="7680"/>
                        <a:pt x="1463" y="7314"/>
                        <a:pt x="914" y="7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</p:grpSp>
      <p:sp>
        <p:nvSpPr>
          <p:cNvPr id="290" name="iṡliďè">
            <a:extLst>
              <a:ext uri="{FF2B5EF4-FFF2-40B4-BE49-F238E27FC236}">
                <a16:creationId xmlns:a16="http://schemas.microsoft.com/office/drawing/2014/main" id="{9D38206B-763D-0A26-E65D-4D19731DE8D7}"/>
              </a:ext>
            </a:extLst>
          </p:cNvPr>
          <p:cNvSpPr/>
          <p:nvPr/>
        </p:nvSpPr>
        <p:spPr>
          <a:xfrm>
            <a:off x="7935923" y="1391452"/>
            <a:ext cx="189955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291" name="iṣļïḍe">
            <a:extLst>
              <a:ext uri="{FF2B5EF4-FFF2-40B4-BE49-F238E27FC236}">
                <a16:creationId xmlns:a16="http://schemas.microsoft.com/office/drawing/2014/main" id="{48B01548-E3A8-812A-6513-F326F2EDC778}"/>
              </a:ext>
            </a:extLst>
          </p:cNvPr>
          <p:cNvSpPr/>
          <p:nvPr/>
        </p:nvSpPr>
        <p:spPr>
          <a:xfrm>
            <a:off x="7935923" y="2027257"/>
            <a:ext cx="2832100" cy="763905"/>
          </a:xfrm>
          <a:prstGeom prst="roundRect">
            <a:avLst>
              <a:gd name="adj" fmla="val 8192"/>
            </a:avLst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Total 6357 </a:t>
            </a:r>
          </a:p>
          <a:p>
            <a:r>
              <a:rPr lang="en-US" altLang="zh-CN" sz="1600" dirty="0"/>
              <a:t>Hedge Fund Trade data</a:t>
            </a:r>
            <a:endParaRPr lang="zh-CN" altLang="en-US" sz="1600" dirty="0"/>
          </a:p>
        </p:txBody>
      </p:sp>
      <p:sp>
        <p:nvSpPr>
          <p:cNvPr id="292" name="iṡliďè">
            <a:extLst>
              <a:ext uri="{FF2B5EF4-FFF2-40B4-BE49-F238E27FC236}">
                <a16:creationId xmlns:a16="http://schemas.microsoft.com/office/drawing/2014/main" id="{6C69080F-DA1F-D5D7-B969-883A1FBC0738}"/>
              </a:ext>
            </a:extLst>
          </p:cNvPr>
          <p:cNvSpPr/>
          <p:nvPr/>
        </p:nvSpPr>
        <p:spPr>
          <a:xfrm>
            <a:off x="1919890" y="1397837"/>
            <a:ext cx="189955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en-US" altLang="zh-CN" sz="2000" b="1" dirty="0">
                <a:solidFill>
                  <a:schemeClr val="tx1"/>
                </a:solidFill>
              </a:rPr>
              <a:t>Overall</a:t>
            </a:r>
          </a:p>
        </p:txBody>
      </p:sp>
      <p:sp>
        <p:nvSpPr>
          <p:cNvPr id="293" name="iṣļïḍe">
            <a:extLst>
              <a:ext uri="{FF2B5EF4-FFF2-40B4-BE49-F238E27FC236}">
                <a16:creationId xmlns:a16="http://schemas.microsoft.com/office/drawing/2014/main" id="{27F51AEE-0F5B-9040-D3B9-1F2C5270A8BD}"/>
              </a:ext>
            </a:extLst>
          </p:cNvPr>
          <p:cNvSpPr/>
          <p:nvPr/>
        </p:nvSpPr>
        <p:spPr>
          <a:xfrm>
            <a:off x="987347" y="1972298"/>
            <a:ext cx="2832100" cy="1182787"/>
          </a:xfrm>
          <a:prstGeom prst="roundRect">
            <a:avLst>
              <a:gd name="adj" fmla="val 8192"/>
            </a:avLst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Hedge fund trading dataset, include details about trade amount and related features, which effects profit</a:t>
            </a:r>
            <a:endParaRPr lang="zh-CN" altLang="en-US" sz="1600" dirty="0"/>
          </a:p>
        </p:txBody>
      </p:sp>
      <p:sp>
        <p:nvSpPr>
          <p:cNvPr id="294" name="iṡliďè">
            <a:extLst>
              <a:ext uri="{FF2B5EF4-FFF2-40B4-BE49-F238E27FC236}">
                <a16:creationId xmlns:a16="http://schemas.microsoft.com/office/drawing/2014/main" id="{6D509999-CB47-4E84-A45E-00EE2BA00A2B}"/>
              </a:ext>
            </a:extLst>
          </p:cNvPr>
          <p:cNvSpPr/>
          <p:nvPr/>
        </p:nvSpPr>
        <p:spPr>
          <a:xfrm>
            <a:off x="8011232" y="3842064"/>
            <a:ext cx="189955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>
                <a:solidFill>
                  <a:schemeClr val="tx1"/>
                </a:solidFill>
              </a:rPr>
              <a:t>Bad Value</a:t>
            </a:r>
          </a:p>
        </p:txBody>
      </p:sp>
      <p:sp>
        <p:nvSpPr>
          <p:cNvPr id="295" name="iṣļïḍe">
            <a:extLst>
              <a:ext uri="{FF2B5EF4-FFF2-40B4-BE49-F238E27FC236}">
                <a16:creationId xmlns:a16="http://schemas.microsoft.com/office/drawing/2014/main" id="{8375C586-A26B-C489-5BAA-7EA2DA0D432A}"/>
              </a:ext>
            </a:extLst>
          </p:cNvPr>
          <p:cNvSpPr/>
          <p:nvPr/>
        </p:nvSpPr>
        <p:spPr>
          <a:xfrm>
            <a:off x="8011232" y="4354057"/>
            <a:ext cx="2832100" cy="763905"/>
          </a:xfrm>
          <a:prstGeom prst="roundRect">
            <a:avLst>
              <a:gd name="adj" fmla="val 8192"/>
            </a:avLst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zh-CN" sz="1600" dirty="0"/>
          </a:p>
          <a:p>
            <a:pPr algn="r"/>
            <a:r>
              <a:rPr lang="en-US" altLang="zh-CN" sz="1600" dirty="0"/>
              <a:t>There are total 1645 nan,</a:t>
            </a:r>
          </a:p>
          <a:p>
            <a:pPr algn="r"/>
            <a:r>
              <a:rPr lang="en-US" altLang="zh-CN" sz="1600" dirty="0"/>
              <a:t>550 nan in target 4 columns </a:t>
            </a:r>
          </a:p>
          <a:p>
            <a:pPr algn="r"/>
            <a:endParaRPr lang="zh-CN" altLang="en-US" sz="1600" dirty="0"/>
          </a:p>
        </p:txBody>
      </p:sp>
      <p:sp>
        <p:nvSpPr>
          <p:cNvPr id="296" name="ïṥ1íde">
            <a:extLst>
              <a:ext uri="{FF2B5EF4-FFF2-40B4-BE49-F238E27FC236}">
                <a16:creationId xmlns:a16="http://schemas.microsoft.com/office/drawing/2014/main" id="{7074155D-1E48-A785-F7E5-2E3A9B704F23}"/>
              </a:ext>
            </a:extLst>
          </p:cNvPr>
          <p:cNvSpPr/>
          <p:nvPr/>
        </p:nvSpPr>
        <p:spPr bwMode="auto">
          <a:xfrm rot="8731250">
            <a:off x="5051585" y="4334231"/>
            <a:ext cx="1518788" cy="1453499"/>
          </a:xfrm>
          <a:custGeom>
            <a:avLst/>
            <a:gdLst>
              <a:gd name="T0" fmla="*/ 32 w 543"/>
              <a:gd name="T1" fmla="*/ 350 h 506"/>
              <a:gd name="T2" fmla="*/ 207 w 543"/>
              <a:gd name="T3" fmla="*/ 483 h 506"/>
              <a:gd name="T4" fmla="*/ 248 w 543"/>
              <a:gd name="T5" fmla="*/ 501 h 506"/>
              <a:gd name="T6" fmla="*/ 514 w 543"/>
              <a:gd name="T7" fmla="*/ 416 h 506"/>
              <a:gd name="T8" fmla="*/ 536 w 543"/>
              <a:gd name="T9" fmla="*/ 371 h 506"/>
              <a:gd name="T10" fmla="*/ 37 w 543"/>
              <a:gd name="T11" fmla="*/ 2 h 506"/>
              <a:gd name="T12" fmla="*/ 0 w 543"/>
              <a:gd name="T13" fmla="*/ 36 h 506"/>
              <a:gd name="T14" fmla="*/ 4 w 543"/>
              <a:gd name="T15" fmla="*/ 317 h 506"/>
              <a:gd name="T16" fmla="*/ 32 w 543"/>
              <a:gd name="T17" fmla="*/ 350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3" h="506">
                <a:moveTo>
                  <a:pt x="32" y="350"/>
                </a:moveTo>
                <a:cubicBezTo>
                  <a:pt x="109" y="363"/>
                  <a:pt x="174" y="414"/>
                  <a:pt x="207" y="483"/>
                </a:cubicBezTo>
                <a:cubicBezTo>
                  <a:pt x="214" y="498"/>
                  <a:pt x="232" y="506"/>
                  <a:pt x="248" y="501"/>
                </a:cubicBezTo>
                <a:cubicBezTo>
                  <a:pt x="514" y="416"/>
                  <a:pt x="514" y="416"/>
                  <a:pt x="514" y="416"/>
                </a:cubicBezTo>
                <a:cubicBezTo>
                  <a:pt x="533" y="410"/>
                  <a:pt x="543" y="390"/>
                  <a:pt x="536" y="371"/>
                </a:cubicBezTo>
                <a:cubicBezTo>
                  <a:pt x="455" y="167"/>
                  <a:pt x="263" y="20"/>
                  <a:pt x="37" y="2"/>
                </a:cubicBezTo>
                <a:cubicBezTo>
                  <a:pt x="17" y="0"/>
                  <a:pt x="0" y="16"/>
                  <a:pt x="0" y="36"/>
                </a:cubicBezTo>
                <a:cubicBezTo>
                  <a:pt x="4" y="317"/>
                  <a:pt x="4" y="317"/>
                  <a:pt x="4" y="317"/>
                </a:cubicBezTo>
                <a:cubicBezTo>
                  <a:pt x="4" y="333"/>
                  <a:pt x="16" y="347"/>
                  <a:pt x="32" y="350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301" name="triangular_163163">
            <a:extLst>
              <a:ext uri="{FF2B5EF4-FFF2-40B4-BE49-F238E27FC236}">
                <a16:creationId xmlns:a16="http://schemas.microsoft.com/office/drawing/2014/main" id="{76945FDD-6D11-605D-E5EB-46B13ACD3F24}"/>
              </a:ext>
            </a:extLst>
          </p:cNvPr>
          <p:cNvSpPr/>
          <p:nvPr/>
        </p:nvSpPr>
        <p:spPr>
          <a:xfrm>
            <a:off x="5553010" y="4718970"/>
            <a:ext cx="609685" cy="609685"/>
          </a:xfrm>
          <a:custGeom>
            <a:avLst/>
            <a:gdLst>
              <a:gd name="T0" fmla="*/ 6244 w 10612"/>
              <a:gd name="T1" fmla="*/ 3613 h 10611"/>
              <a:gd name="T2" fmla="*/ 6244 w 10612"/>
              <a:gd name="T3" fmla="*/ 2234 h 10611"/>
              <a:gd name="T4" fmla="*/ 6400 w 10612"/>
              <a:gd name="T5" fmla="*/ 1857 h 10611"/>
              <a:gd name="T6" fmla="*/ 8000 w 10612"/>
              <a:gd name="T7" fmla="*/ 257 h 10611"/>
              <a:gd name="T8" fmla="*/ 8854 w 10612"/>
              <a:gd name="T9" fmla="*/ 396 h 10611"/>
              <a:gd name="T10" fmla="*/ 9308 w 10612"/>
              <a:gd name="T11" fmla="*/ 1303 h 10611"/>
              <a:gd name="T12" fmla="*/ 10215 w 10612"/>
              <a:gd name="T13" fmla="*/ 1757 h 10611"/>
              <a:gd name="T14" fmla="*/ 10354 w 10612"/>
              <a:gd name="T15" fmla="*/ 2611 h 10611"/>
              <a:gd name="T16" fmla="*/ 8754 w 10612"/>
              <a:gd name="T17" fmla="*/ 4211 h 10611"/>
              <a:gd name="T18" fmla="*/ 8377 w 10612"/>
              <a:gd name="T19" fmla="*/ 4367 h 10611"/>
              <a:gd name="T20" fmla="*/ 6998 w 10612"/>
              <a:gd name="T21" fmla="*/ 4367 h 10611"/>
              <a:gd name="T22" fmla="*/ 5554 w 10612"/>
              <a:gd name="T23" fmla="*/ 5811 h 10611"/>
              <a:gd name="T24" fmla="*/ 4806 w 10612"/>
              <a:gd name="T25" fmla="*/ 5805 h 10611"/>
              <a:gd name="T26" fmla="*/ 4800 w 10612"/>
              <a:gd name="T27" fmla="*/ 5057 h 10611"/>
              <a:gd name="T28" fmla="*/ 6244 w 10612"/>
              <a:gd name="T29" fmla="*/ 3613 h 10611"/>
              <a:gd name="T30" fmla="*/ 5177 w 10612"/>
              <a:gd name="T31" fmla="*/ 634 h 10611"/>
              <a:gd name="T32" fmla="*/ 5710 w 10612"/>
              <a:gd name="T33" fmla="*/ 1167 h 10611"/>
              <a:gd name="T34" fmla="*/ 5177 w 10612"/>
              <a:gd name="T35" fmla="*/ 1701 h 10611"/>
              <a:gd name="T36" fmla="*/ 1728 w 10612"/>
              <a:gd name="T37" fmla="*/ 4005 h 10611"/>
              <a:gd name="T38" fmla="*/ 2537 w 10612"/>
              <a:gd name="T39" fmla="*/ 8074 h 10611"/>
              <a:gd name="T40" fmla="*/ 6606 w 10612"/>
              <a:gd name="T41" fmla="*/ 8883 h 10611"/>
              <a:gd name="T42" fmla="*/ 8910 w 10612"/>
              <a:gd name="T43" fmla="*/ 5434 h 10611"/>
              <a:gd name="T44" fmla="*/ 9444 w 10612"/>
              <a:gd name="T45" fmla="*/ 4901 h 10611"/>
              <a:gd name="T46" fmla="*/ 9977 w 10612"/>
              <a:gd name="T47" fmla="*/ 5434 h 10611"/>
              <a:gd name="T48" fmla="*/ 7014 w 10612"/>
              <a:gd name="T49" fmla="*/ 9869 h 10611"/>
              <a:gd name="T50" fmla="*/ 1783 w 10612"/>
              <a:gd name="T51" fmla="*/ 8828 h 10611"/>
              <a:gd name="T52" fmla="*/ 742 w 10612"/>
              <a:gd name="T53" fmla="*/ 3597 h 10611"/>
              <a:gd name="T54" fmla="*/ 5177 w 10612"/>
              <a:gd name="T55" fmla="*/ 634 h 10611"/>
              <a:gd name="T56" fmla="*/ 5177 w 10612"/>
              <a:gd name="T57" fmla="*/ 2767 h 10611"/>
              <a:gd name="T58" fmla="*/ 5710 w 10612"/>
              <a:gd name="T59" fmla="*/ 3301 h 10611"/>
              <a:gd name="T60" fmla="*/ 5177 w 10612"/>
              <a:gd name="T61" fmla="*/ 3834 h 10611"/>
              <a:gd name="T62" fmla="*/ 3699 w 10612"/>
              <a:gd name="T63" fmla="*/ 4822 h 10611"/>
              <a:gd name="T64" fmla="*/ 4046 w 10612"/>
              <a:gd name="T65" fmla="*/ 6565 h 10611"/>
              <a:gd name="T66" fmla="*/ 5789 w 10612"/>
              <a:gd name="T67" fmla="*/ 6912 h 10611"/>
              <a:gd name="T68" fmla="*/ 6777 w 10612"/>
              <a:gd name="T69" fmla="*/ 5434 h 10611"/>
              <a:gd name="T70" fmla="*/ 7310 w 10612"/>
              <a:gd name="T71" fmla="*/ 4901 h 10611"/>
              <a:gd name="T72" fmla="*/ 7844 w 10612"/>
              <a:gd name="T73" fmla="*/ 5434 h 10611"/>
              <a:gd name="T74" fmla="*/ 6198 w 10612"/>
              <a:gd name="T75" fmla="*/ 7898 h 10611"/>
              <a:gd name="T76" fmla="*/ 3291 w 10612"/>
              <a:gd name="T77" fmla="*/ 7320 h 10611"/>
              <a:gd name="T78" fmla="*/ 2713 w 10612"/>
              <a:gd name="T79" fmla="*/ 4413 h 10611"/>
              <a:gd name="T80" fmla="*/ 5177 w 10612"/>
              <a:gd name="T81" fmla="*/ 2767 h 10611"/>
              <a:gd name="T82" fmla="*/ 7310 w 10612"/>
              <a:gd name="T83" fmla="*/ 2455 h 10611"/>
              <a:gd name="T84" fmla="*/ 7310 w 10612"/>
              <a:gd name="T85" fmla="*/ 3301 h 10611"/>
              <a:gd name="T86" fmla="*/ 8156 w 10612"/>
              <a:gd name="T87" fmla="*/ 3301 h 10611"/>
              <a:gd name="T88" fmla="*/ 9077 w 10612"/>
              <a:gd name="T89" fmla="*/ 2380 h 10611"/>
              <a:gd name="T90" fmla="*/ 8671 w 10612"/>
              <a:gd name="T91" fmla="*/ 2177 h 10611"/>
              <a:gd name="T92" fmla="*/ 8434 w 10612"/>
              <a:gd name="T93" fmla="*/ 1939 h 10611"/>
              <a:gd name="T94" fmla="*/ 8231 w 10612"/>
              <a:gd name="T95" fmla="*/ 1534 h 10611"/>
              <a:gd name="T96" fmla="*/ 7310 w 10612"/>
              <a:gd name="T97" fmla="*/ 2455 h 10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612" h="10611">
                <a:moveTo>
                  <a:pt x="6244" y="3613"/>
                </a:moveTo>
                <a:lnTo>
                  <a:pt x="6244" y="2234"/>
                </a:lnTo>
                <a:cubicBezTo>
                  <a:pt x="6244" y="2093"/>
                  <a:pt x="6300" y="1957"/>
                  <a:pt x="6400" y="1857"/>
                </a:cubicBezTo>
                <a:lnTo>
                  <a:pt x="8000" y="257"/>
                </a:lnTo>
                <a:cubicBezTo>
                  <a:pt x="8257" y="0"/>
                  <a:pt x="8691" y="70"/>
                  <a:pt x="8854" y="396"/>
                </a:cubicBezTo>
                <a:lnTo>
                  <a:pt x="9308" y="1303"/>
                </a:lnTo>
                <a:lnTo>
                  <a:pt x="10215" y="1757"/>
                </a:lnTo>
                <a:cubicBezTo>
                  <a:pt x="10541" y="1919"/>
                  <a:pt x="10612" y="2354"/>
                  <a:pt x="10354" y="2611"/>
                </a:cubicBezTo>
                <a:lnTo>
                  <a:pt x="8754" y="4211"/>
                </a:lnTo>
                <a:cubicBezTo>
                  <a:pt x="8654" y="4311"/>
                  <a:pt x="8518" y="4367"/>
                  <a:pt x="8377" y="4367"/>
                </a:cubicBezTo>
                <a:lnTo>
                  <a:pt x="6998" y="4367"/>
                </a:lnTo>
                <a:lnTo>
                  <a:pt x="5554" y="5811"/>
                </a:lnTo>
                <a:cubicBezTo>
                  <a:pt x="5345" y="6013"/>
                  <a:pt x="5012" y="6010"/>
                  <a:pt x="4806" y="5805"/>
                </a:cubicBezTo>
                <a:cubicBezTo>
                  <a:pt x="4601" y="5599"/>
                  <a:pt x="4598" y="5266"/>
                  <a:pt x="4800" y="5057"/>
                </a:cubicBezTo>
                <a:lnTo>
                  <a:pt x="6244" y="3613"/>
                </a:lnTo>
                <a:close/>
                <a:moveTo>
                  <a:pt x="5177" y="634"/>
                </a:moveTo>
                <a:cubicBezTo>
                  <a:pt x="5472" y="634"/>
                  <a:pt x="5710" y="873"/>
                  <a:pt x="5710" y="1167"/>
                </a:cubicBezTo>
                <a:cubicBezTo>
                  <a:pt x="5710" y="1462"/>
                  <a:pt x="5472" y="1701"/>
                  <a:pt x="5177" y="1701"/>
                </a:cubicBezTo>
                <a:cubicBezTo>
                  <a:pt x="3667" y="1701"/>
                  <a:pt x="2306" y="2610"/>
                  <a:pt x="1728" y="4005"/>
                </a:cubicBezTo>
                <a:cubicBezTo>
                  <a:pt x="1150" y="5400"/>
                  <a:pt x="1470" y="7006"/>
                  <a:pt x="2537" y="8074"/>
                </a:cubicBezTo>
                <a:cubicBezTo>
                  <a:pt x="3605" y="9141"/>
                  <a:pt x="5211" y="9461"/>
                  <a:pt x="6606" y="8883"/>
                </a:cubicBezTo>
                <a:cubicBezTo>
                  <a:pt x="8001" y="8305"/>
                  <a:pt x="8910" y="6944"/>
                  <a:pt x="8910" y="5434"/>
                </a:cubicBezTo>
                <a:cubicBezTo>
                  <a:pt x="8910" y="5139"/>
                  <a:pt x="9149" y="4901"/>
                  <a:pt x="9444" y="4901"/>
                </a:cubicBezTo>
                <a:cubicBezTo>
                  <a:pt x="9738" y="4901"/>
                  <a:pt x="9977" y="5139"/>
                  <a:pt x="9977" y="5434"/>
                </a:cubicBezTo>
                <a:cubicBezTo>
                  <a:pt x="9977" y="7375"/>
                  <a:pt x="8808" y="9126"/>
                  <a:pt x="7014" y="9869"/>
                </a:cubicBezTo>
                <a:cubicBezTo>
                  <a:pt x="5220" y="10611"/>
                  <a:pt x="3156" y="10201"/>
                  <a:pt x="1783" y="8828"/>
                </a:cubicBezTo>
                <a:cubicBezTo>
                  <a:pt x="410" y="7455"/>
                  <a:pt x="0" y="5391"/>
                  <a:pt x="742" y="3597"/>
                </a:cubicBezTo>
                <a:cubicBezTo>
                  <a:pt x="1485" y="1803"/>
                  <a:pt x="3236" y="634"/>
                  <a:pt x="5177" y="634"/>
                </a:cubicBezTo>
                <a:close/>
                <a:moveTo>
                  <a:pt x="5177" y="2767"/>
                </a:moveTo>
                <a:cubicBezTo>
                  <a:pt x="5472" y="2767"/>
                  <a:pt x="5710" y="3006"/>
                  <a:pt x="5710" y="3301"/>
                </a:cubicBezTo>
                <a:cubicBezTo>
                  <a:pt x="5710" y="3595"/>
                  <a:pt x="5472" y="3834"/>
                  <a:pt x="5177" y="3834"/>
                </a:cubicBezTo>
                <a:cubicBezTo>
                  <a:pt x="4530" y="3834"/>
                  <a:pt x="3946" y="4224"/>
                  <a:pt x="3699" y="4822"/>
                </a:cubicBezTo>
                <a:cubicBezTo>
                  <a:pt x="3451" y="5420"/>
                  <a:pt x="3588" y="6108"/>
                  <a:pt x="4046" y="6565"/>
                </a:cubicBezTo>
                <a:cubicBezTo>
                  <a:pt x="4503" y="7023"/>
                  <a:pt x="5191" y="7160"/>
                  <a:pt x="5789" y="6912"/>
                </a:cubicBezTo>
                <a:cubicBezTo>
                  <a:pt x="6387" y="6665"/>
                  <a:pt x="6777" y="6081"/>
                  <a:pt x="6777" y="5434"/>
                </a:cubicBezTo>
                <a:cubicBezTo>
                  <a:pt x="6777" y="5139"/>
                  <a:pt x="7016" y="4901"/>
                  <a:pt x="7310" y="4901"/>
                </a:cubicBezTo>
                <a:cubicBezTo>
                  <a:pt x="7605" y="4901"/>
                  <a:pt x="7844" y="5139"/>
                  <a:pt x="7844" y="5434"/>
                </a:cubicBezTo>
                <a:cubicBezTo>
                  <a:pt x="7844" y="6513"/>
                  <a:pt x="7194" y="7485"/>
                  <a:pt x="6198" y="7898"/>
                </a:cubicBezTo>
                <a:cubicBezTo>
                  <a:pt x="5201" y="8310"/>
                  <a:pt x="4054" y="8082"/>
                  <a:pt x="3291" y="7320"/>
                </a:cubicBezTo>
                <a:cubicBezTo>
                  <a:pt x="2529" y="6557"/>
                  <a:pt x="2301" y="5410"/>
                  <a:pt x="2713" y="4413"/>
                </a:cubicBezTo>
                <a:cubicBezTo>
                  <a:pt x="3126" y="3417"/>
                  <a:pt x="4098" y="2767"/>
                  <a:pt x="5177" y="2767"/>
                </a:cubicBezTo>
                <a:close/>
                <a:moveTo>
                  <a:pt x="7310" y="2455"/>
                </a:moveTo>
                <a:lnTo>
                  <a:pt x="7310" y="3301"/>
                </a:lnTo>
                <a:lnTo>
                  <a:pt x="8156" y="3301"/>
                </a:lnTo>
                <a:lnTo>
                  <a:pt x="9077" y="2380"/>
                </a:lnTo>
                <a:lnTo>
                  <a:pt x="8671" y="2177"/>
                </a:lnTo>
                <a:cubicBezTo>
                  <a:pt x="8568" y="2126"/>
                  <a:pt x="8485" y="2042"/>
                  <a:pt x="8434" y="1939"/>
                </a:cubicBezTo>
                <a:lnTo>
                  <a:pt x="8231" y="1534"/>
                </a:lnTo>
                <a:lnTo>
                  <a:pt x="7310" y="245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9" name="iṡliďè">
            <a:extLst>
              <a:ext uri="{FF2B5EF4-FFF2-40B4-BE49-F238E27FC236}">
                <a16:creationId xmlns:a16="http://schemas.microsoft.com/office/drawing/2014/main" id="{5CF9312D-8C22-E9AE-9C36-93B20E74D22F}"/>
              </a:ext>
            </a:extLst>
          </p:cNvPr>
          <p:cNvSpPr/>
          <p:nvPr/>
        </p:nvSpPr>
        <p:spPr>
          <a:xfrm>
            <a:off x="4708698" y="5416194"/>
            <a:ext cx="189955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000" b="1" dirty="0">
                <a:solidFill>
                  <a:schemeClr val="tx1"/>
                </a:solidFill>
              </a:rPr>
              <a:t>Target</a:t>
            </a:r>
          </a:p>
        </p:txBody>
      </p:sp>
      <p:sp>
        <p:nvSpPr>
          <p:cNvPr id="300" name="iṣļïḍe">
            <a:extLst>
              <a:ext uri="{FF2B5EF4-FFF2-40B4-BE49-F238E27FC236}">
                <a16:creationId xmlns:a16="http://schemas.microsoft.com/office/drawing/2014/main" id="{D91E15B7-5E6F-5B26-7C5F-6FB0DCF64D74}"/>
              </a:ext>
            </a:extLst>
          </p:cNvPr>
          <p:cNvSpPr/>
          <p:nvPr/>
        </p:nvSpPr>
        <p:spPr>
          <a:xfrm>
            <a:off x="4746645" y="5903843"/>
            <a:ext cx="2832100" cy="845643"/>
          </a:xfrm>
          <a:prstGeom prst="roundRect">
            <a:avLst>
              <a:gd name="adj" fmla="val 8192"/>
            </a:avLst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zh-CN" sz="1600" dirty="0"/>
          </a:p>
          <a:p>
            <a:r>
              <a:rPr lang="en-US" altLang="zh-CN" sz="1600" dirty="0"/>
              <a:t>Focus on '</a:t>
            </a:r>
            <a:r>
              <a:rPr lang="en-US" altLang="zh-CN" sz="1600" dirty="0" err="1"/>
              <a:t>entrySlipPct</a:t>
            </a:r>
            <a:r>
              <a:rPr lang="en-US" altLang="zh-CN" sz="1600" dirty="0"/>
              <a:t>','</a:t>
            </a:r>
            <a:r>
              <a:rPr lang="en-US" altLang="zh-CN" sz="1600" dirty="0" err="1"/>
              <a:t>exitSlipPct</a:t>
            </a:r>
            <a:r>
              <a:rPr lang="en-US" altLang="zh-CN" sz="1600" dirty="0"/>
              <a:t>’,</a:t>
            </a:r>
          </a:p>
          <a:p>
            <a:r>
              <a:rPr lang="en-US" altLang="zh-CN" sz="1600" dirty="0"/>
              <a:t>'</a:t>
            </a:r>
            <a:r>
              <a:rPr lang="en-US" altLang="zh-CN" sz="1600" dirty="0" err="1"/>
              <a:t>allFeesDollars</a:t>
            </a:r>
            <a:r>
              <a:rPr lang="en-US" altLang="zh-CN" sz="1600" dirty="0"/>
              <a:t>','</a:t>
            </a:r>
            <a:r>
              <a:rPr lang="en-US" altLang="zh-CN" sz="1600" dirty="0" err="1"/>
              <a:t>profitPct</a:t>
            </a:r>
            <a:r>
              <a:rPr lang="en-US" altLang="zh-CN" sz="1600" dirty="0"/>
              <a:t>'  </a:t>
            </a:r>
          </a:p>
          <a:p>
            <a:pPr algn="r"/>
            <a:endParaRPr lang="zh-CN" alt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5192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ḻï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ṧḻîḑe">
            <a:extLst>
              <a:ext uri="{FF2B5EF4-FFF2-40B4-BE49-F238E27FC236}">
                <a16:creationId xmlns:a16="http://schemas.microsoft.com/office/drawing/2014/main" id="{72A86E45-D077-42B7-836E-87902EC5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0"/>
            <a:ext cx="10858500" cy="717179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Data cleaning</a:t>
            </a:r>
            <a:endParaRPr lang="zh-CN" altLang="en-US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9317A-8877-DC69-B9B4-5FC1DB9FF1AC}"/>
              </a:ext>
            </a:extLst>
          </p:cNvPr>
          <p:cNvCxnSpPr/>
          <p:nvPr/>
        </p:nvCxnSpPr>
        <p:spPr>
          <a:xfrm>
            <a:off x="841353" y="802042"/>
            <a:ext cx="10267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79;p16">
            <a:extLst>
              <a:ext uri="{FF2B5EF4-FFF2-40B4-BE49-F238E27FC236}">
                <a16:creationId xmlns:a16="http://schemas.microsoft.com/office/drawing/2014/main" id="{5C6264E0-9ECC-23D2-84E5-C78F23E9E4FB}"/>
              </a:ext>
            </a:extLst>
          </p:cNvPr>
          <p:cNvSpPr txBox="1">
            <a:spLocks/>
          </p:cNvSpPr>
          <p:nvPr/>
        </p:nvSpPr>
        <p:spPr>
          <a:xfrm>
            <a:off x="647700" y="1188904"/>
            <a:ext cx="5734050" cy="28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23" indent="-317500">
              <a:lnSpc>
                <a:spcPct val="150000"/>
              </a:lnSpc>
              <a:spcBef>
                <a:spcPts val="0"/>
              </a:spcBef>
              <a:buSzPts val="1400"/>
            </a:pPr>
            <a:endParaRPr lang="en-US" sz="1800" dirty="0"/>
          </a:p>
        </p:txBody>
      </p:sp>
      <p:grpSp>
        <p:nvGrpSpPr>
          <p:cNvPr id="53" name="íṩḻïdè">
            <a:extLst>
              <a:ext uri="{FF2B5EF4-FFF2-40B4-BE49-F238E27FC236}">
                <a16:creationId xmlns:a16="http://schemas.microsoft.com/office/drawing/2014/main" id="{CC9A2712-3040-D6BA-F808-7FFD8FAE20DA}"/>
              </a:ext>
            </a:extLst>
          </p:cNvPr>
          <p:cNvGrpSpPr/>
          <p:nvPr/>
        </p:nvGrpSpPr>
        <p:grpSpPr>
          <a:xfrm>
            <a:off x="1032563" y="883932"/>
            <a:ext cx="4053271" cy="5009040"/>
            <a:chOff x="5069844" y="1195071"/>
            <a:chExt cx="4053271" cy="5009040"/>
          </a:xfrm>
        </p:grpSpPr>
        <p:grpSp>
          <p:nvGrpSpPr>
            <p:cNvPr id="54" name="îṡļïḍé">
              <a:extLst>
                <a:ext uri="{FF2B5EF4-FFF2-40B4-BE49-F238E27FC236}">
                  <a16:creationId xmlns:a16="http://schemas.microsoft.com/office/drawing/2014/main" id="{C1B9AC5C-C8AB-F5D4-C362-9548ADBFD98E}"/>
                </a:ext>
              </a:extLst>
            </p:cNvPr>
            <p:cNvGrpSpPr/>
            <p:nvPr/>
          </p:nvGrpSpPr>
          <p:grpSpPr>
            <a:xfrm>
              <a:off x="5069844" y="1772694"/>
              <a:ext cx="4053271" cy="3604056"/>
              <a:chOff x="5681226" y="2406867"/>
              <a:chExt cx="3441889" cy="3060432"/>
            </a:xfrm>
          </p:grpSpPr>
          <p:grpSp>
            <p:nvGrpSpPr>
              <p:cNvPr id="72" name="íŝlîḑê">
                <a:extLst>
                  <a:ext uri="{FF2B5EF4-FFF2-40B4-BE49-F238E27FC236}">
                    <a16:creationId xmlns:a16="http://schemas.microsoft.com/office/drawing/2014/main" id="{7C1A44B7-F253-CF87-AC53-C4179547A59A}"/>
                  </a:ext>
                </a:extLst>
              </p:cNvPr>
              <p:cNvGrpSpPr/>
              <p:nvPr/>
            </p:nvGrpSpPr>
            <p:grpSpPr>
              <a:xfrm>
                <a:off x="5681226" y="2406867"/>
                <a:ext cx="1269574" cy="3060432"/>
                <a:chOff x="5434982" y="2090714"/>
                <a:chExt cx="1269574" cy="3060432"/>
              </a:xfrm>
            </p:grpSpPr>
            <p:grpSp>
              <p:nvGrpSpPr>
                <p:cNvPr id="85" name="iŝḻiďé">
                  <a:extLst>
                    <a:ext uri="{FF2B5EF4-FFF2-40B4-BE49-F238E27FC236}">
                      <a16:creationId xmlns:a16="http://schemas.microsoft.com/office/drawing/2014/main" id="{8CABEF6A-F2C1-AAE8-501F-CC1869FA829A}"/>
                    </a:ext>
                  </a:extLst>
                </p:cNvPr>
                <p:cNvGrpSpPr/>
                <p:nvPr/>
              </p:nvGrpSpPr>
              <p:grpSpPr>
                <a:xfrm>
                  <a:off x="5434982" y="2090714"/>
                  <a:ext cx="1269574" cy="3060432"/>
                  <a:chOff x="5434982" y="2090714"/>
                  <a:chExt cx="1269574" cy="3060432"/>
                </a:xfrm>
              </p:grpSpPr>
              <p:sp>
                <p:nvSpPr>
                  <p:cNvPr id="87" name="î$ľídê">
                    <a:extLst>
                      <a:ext uri="{FF2B5EF4-FFF2-40B4-BE49-F238E27FC236}">
                        <a16:creationId xmlns:a16="http://schemas.microsoft.com/office/drawing/2014/main" id="{97F30364-BB9A-029D-1A80-A7E83D6163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34982" y="2090714"/>
                    <a:ext cx="1269574" cy="3060432"/>
                  </a:xfrm>
                  <a:custGeom>
                    <a:avLst/>
                    <a:gdLst>
                      <a:gd name="T0" fmla="*/ 841 w 841"/>
                      <a:gd name="T1" fmla="*/ 2178 h 2603"/>
                      <a:gd name="T2" fmla="*/ 0 w 841"/>
                      <a:gd name="T3" fmla="*/ 2603 h 2603"/>
                      <a:gd name="T4" fmla="*/ 0 w 841"/>
                      <a:gd name="T5" fmla="*/ 0 h 2603"/>
                      <a:gd name="T6" fmla="*/ 841 w 841"/>
                      <a:gd name="T7" fmla="*/ 439 h 2603"/>
                      <a:gd name="T8" fmla="*/ 841 w 841"/>
                      <a:gd name="T9" fmla="*/ 2178 h 26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41" h="2603">
                        <a:moveTo>
                          <a:pt x="841" y="2178"/>
                        </a:moveTo>
                        <a:lnTo>
                          <a:pt x="0" y="2603"/>
                        </a:lnTo>
                        <a:lnTo>
                          <a:pt x="0" y="0"/>
                        </a:lnTo>
                        <a:lnTo>
                          <a:pt x="841" y="439"/>
                        </a:lnTo>
                        <a:lnTo>
                          <a:pt x="841" y="217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88" name="íṥḷíḍe">
                    <a:extLst>
                      <a:ext uri="{FF2B5EF4-FFF2-40B4-BE49-F238E27FC236}">
                        <a16:creationId xmlns:a16="http://schemas.microsoft.com/office/drawing/2014/main" id="{316BE0B8-F5E7-B245-13C0-02883C72BC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34982" y="2090714"/>
                    <a:ext cx="1269574" cy="3060432"/>
                  </a:xfrm>
                  <a:custGeom>
                    <a:avLst/>
                    <a:gdLst>
                      <a:gd name="T0" fmla="*/ 841 w 841"/>
                      <a:gd name="T1" fmla="*/ 2178 h 2603"/>
                      <a:gd name="T2" fmla="*/ 0 w 841"/>
                      <a:gd name="T3" fmla="*/ 2603 h 2603"/>
                      <a:gd name="T4" fmla="*/ 0 w 841"/>
                      <a:gd name="T5" fmla="*/ 0 h 2603"/>
                      <a:gd name="T6" fmla="*/ 841 w 841"/>
                      <a:gd name="T7" fmla="*/ 439 h 2603"/>
                      <a:gd name="T8" fmla="*/ 841 w 841"/>
                      <a:gd name="T9" fmla="*/ 2178 h 26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41" h="2603">
                        <a:moveTo>
                          <a:pt x="841" y="2178"/>
                        </a:moveTo>
                        <a:lnTo>
                          <a:pt x="0" y="2603"/>
                        </a:lnTo>
                        <a:lnTo>
                          <a:pt x="0" y="0"/>
                        </a:lnTo>
                        <a:lnTo>
                          <a:pt x="841" y="439"/>
                        </a:lnTo>
                        <a:lnTo>
                          <a:pt x="841" y="2178"/>
                        </a:lnTo>
                        <a:close/>
                      </a:path>
                    </a:pathLst>
                  </a:custGeom>
                  <a:solidFill>
                    <a:schemeClr val="tx2">
                      <a:alpha val="6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  <p:sp>
              <p:nvSpPr>
                <p:cNvPr id="86" name="ïṣľíďê">
                  <a:extLst>
                    <a:ext uri="{FF2B5EF4-FFF2-40B4-BE49-F238E27FC236}">
                      <a16:creationId xmlns:a16="http://schemas.microsoft.com/office/drawing/2014/main" id="{52D88C8D-D601-D33D-BF0F-8111341FC945}"/>
                    </a:ext>
                  </a:extLst>
                </p:cNvPr>
                <p:cNvSpPr/>
                <p:nvPr/>
              </p:nvSpPr>
              <p:spPr>
                <a:xfrm>
                  <a:off x="5951506" y="3495844"/>
                  <a:ext cx="236527" cy="250173"/>
                </a:xfrm>
                <a:custGeom>
                  <a:avLst/>
                  <a:gdLst>
                    <a:gd name="connsiteX0" fmla="*/ 371955 w 495300"/>
                    <a:gd name="connsiteY0" fmla="*/ 621 h 523875"/>
                    <a:gd name="connsiteX1" fmla="*/ 400530 w 495300"/>
                    <a:gd name="connsiteY1" fmla="*/ 29196 h 523875"/>
                    <a:gd name="connsiteX2" fmla="*/ 400530 w 495300"/>
                    <a:gd name="connsiteY2" fmla="*/ 133971 h 523875"/>
                    <a:gd name="connsiteX3" fmla="*/ 371955 w 495300"/>
                    <a:gd name="connsiteY3" fmla="*/ 162546 h 523875"/>
                    <a:gd name="connsiteX4" fmla="*/ 257655 w 495300"/>
                    <a:gd name="connsiteY4" fmla="*/ 162546 h 523875"/>
                    <a:gd name="connsiteX5" fmla="*/ 257655 w 495300"/>
                    <a:gd name="connsiteY5" fmla="*/ 286371 h 523875"/>
                    <a:gd name="connsiteX6" fmla="*/ 419580 w 495300"/>
                    <a:gd name="connsiteY6" fmla="*/ 286371 h 523875"/>
                    <a:gd name="connsiteX7" fmla="*/ 457680 w 495300"/>
                    <a:gd name="connsiteY7" fmla="*/ 322566 h 523875"/>
                    <a:gd name="connsiteX8" fmla="*/ 457680 w 495300"/>
                    <a:gd name="connsiteY8" fmla="*/ 324471 h 523875"/>
                    <a:gd name="connsiteX9" fmla="*/ 457680 w 495300"/>
                    <a:gd name="connsiteY9" fmla="*/ 429246 h 523875"/>
                    <a:gd name="connsiteX10" fmla="*/ 476730 w 495300"/>
                    <a:gd name="connsiteY10" fmla="*/ 429246 h 523875"/>
                    <a:gd name="connsiteX11" fmla="*/ 495780 w 495300"/>
                    <a:gd name="connsiteY11" fmla="*/ 448296 h 523875"/>
                    <a:gd name="connsiteX12" fmla="*/ 495780 w 495300"/>
                    <a:gd name="connsiteY12" fmla="*/ 505446 h 523875"/>
                    <a:gd name="connsiteX13" fmla="*/ 476730 w 495300"/>
                    <a:gd name="connsiteY13" fmla="*/ 524496 h 523875"/>
                    <a:gd name="connsiteX14" fmla="*/ 419580 w 495300"/>
                    <a:gd name="connsiteY14" fmla="*/ 524496 h 523875"/>
                    <a:gd name="connsiteX15" fmla="*/ 400530 w 495300"/>
                    <a:gd name="connsiteY15" fmla="*/ 505446 h 523875"/>
                    <a:gd name="connsiteX16" fmla="*/ 400530 w 495300"/>
                    <a:gd name="connsiteY16" fmla="*/ 448296 h 523875"/>
                    <a:gd name="connsiteX17" fmla="*/ 419580 w 495300"/>
                    <a:gd name="connsiteY17" fmla="*/ 429246 h 523875"/>
                    <a:gd name="connsiteX18" fmla="*/ 438630 w 495300"/>
                    <a:gd name="connsiteY18" fmla="*/ 429246 h 523875"/>
                    <a:gd name="connsiteX19" fmla="*/ 438630 w 495300"/>
                    <a:gd name="connsiteY19" fmla="*/ 324471 h 523875"/>
                    <a:gd name="connsiteX20" fmla="*/ 420533 w 495300"/>
                    <a:gd name="connsiteY20" fmla="*/ 305421 h 523875"/>
                    <a:gd name="connsiteX21" fmla="*/ 419580 w 495300"/>
                    <a:gd name="connsiteY21" fmla="*/ 305421 h 523875"/>
                    <a:gd name="connsiteX22" fmla="*/ 257655 w 495300"/>
                    <a:gd name="connsiteY22" fmla="*/ 305421 h 523875"/>
                    <a:gd name="connsiteX23" fmla="*/ 257655 w 495300"/>
                    <a:gd name="connsiteY23" fmla="*/ 429246 h 523875"/>
                    <a:gd name="connsiteX24" fmla="*/ 276705 w 495300"/>
                    <a:gd name="connsiteY24" fmla="*/ 429246 h 523875"/>
                    <a:gd name="connsiteX25" fmla="*/ 295755 w 495300"/>
                    <a:gd name="connsiteY25" fmla="*/ 448296 h 523875"/>
                    <a:gd name="connsiteX26" fmla="*/ 295755 w 495300"/>
                    <a:gd name="connsiteY26" fmla="*/ 505446 h 523875"/>
                    <a:gd name="connsiteX27" fmla="*/ 276705 w 495300"/>
                    <a:gd name="connsiteY27" fmla="*/ 524496 h 523875"/>
                    <a:gd name="connsiteX28" fmla="*/ 219555 w 495300"/>
                    <a:gd name="connsiteY28" fmla="*/ 524496 h 523875"/>
                    <a:gd name="connsiteX29" fmla="*/ 200505 w 495300"/>
                    <a:gd name="connsiteY29" fmla="*/ 505446 h 523875"/>
                    <a:gd name="connsiteX30" fmla="*/ 200505 w 495300"/>
                    <a:gd name="connsiteY30" fmla="*/ 448296 h 523875"/>
                    <a:gd name="connsiteX31" fmla="*/ 219555 w 495300"/>
                    <a:gd name="connsiteY31" fmla="*/ 429246 h 523875"/>
                    <a:gd name="connsiteX32" fmla="*/ 238605 w 495300"/>
                    <a:gd name="connsiteY32" fmla="*/ 429246 h 523875"/>
                    <a:gd name="connsiteX33" fmla="*/ 238605 w 495300"/>
                    <a:gd name="connsiteY33" fmla="*/ 305421 h 523875"/>
                    <a:gd name="connsiteX34" fmla="*/ 76680 w 495300"/>
                    <a:gd name="connsiteY34" fmla="*/ 305421 h 523875"/>
                    <a:gd name="connsiteX35" fmla="*/ 57630 w 495300"/>
                    <a:gd name="connsiteY35" fmla="*/ 323519 h 523875"/>
                    <a:gd name="connsiteX36" fmla="*/ 57630 w 495300"/>
                    <a:gd name="connsiteY36" fmla="*/ 324471 h 523875"/>
                    <a:gd name="connsiteX37" fmla="*/ 57630 w 495300"/>
                    <a:gd name="connsiteY37" fmla="*/ 429246 h 523875"/>
                    <a:gd name="connsiteX38" fmla="*/ 76680 w 495300"/>
                    <a:gd name="connsiteY38" fmla="*/ 429246 h 523875"/>
                    <a:gd name="connsiteX39" fmla="*/ 95730 w 495300"/>
                    <a:gd name="connsiteY39" fmla="*/ 448296 h 523875"/>
                    <a:gd name="connsiteX40" fmla="*/ 95730 w 495300"/>
                    <a:gd name="connsiteY40" fmla="*/ 505446 h 523875"/>
                    <a:gd name="connsiteX41" fmla="*/ 76680 w 495300"/>
                    <a:gd name="connsiteY41" fmla="*/ 524496 h 523875"/>
                    <a:gd name="connsiteX42" fmla="*/ 19530 w 495300"/>
                    <a:gd name="connsiteY42" fmla="*/ 524496 h 523875"/>
                    <a:gd name="connsiteX43" fmla="*/ 480 w 495300"/>
                    <a:gd name="connsiteY43" fmla="*/ 505446 h 523875"/>
                    <a:gd name="connsiteX44" fmla="*/ 480 w 495300"/>
                    <a:gd name="connsiteY44" fmla="*/ 448296 h 523875"/>
                    <a:gd name="connsiteX45" fmla="*/ 19530 w 495300"/>
                    <a:gd name="connsiteY45" fmla="*/ 429246 h 523875"/>
                    <a:gd name="connsiteX46" fmla="*/ 38580 w 495300"/>
                    <a:gd name="connsiteY46" fmla="*/ 429246 h 523875"/>
                    <a:gd name="connsiteX47" fmla="*/ 38580 w 495300"/>
                    <a:gd name="connsiteY47" fmla="*/ 324471 h 523875"/>
                    <a:gd name="connsiteX48" fmla="*/ 74775 w 495300"/>
                    <a:gd name="connsiteY48" fmla="*/ 286371 h 523875"/>
                    <a:gd name="connsiteX49" fmla="*/ 76680 w 495300"/>
                    <a:gd name="connsiteY49" fmla="*/ 286371 h 523875"/>
                    <a:gd name="connsiteX50" fmla="*/ 238605 w 495300"/>
                    <a:gd name="connsiteY50" fmla="*/ 286371 h 523875"/>
                    <a:gd name="connsiteX51" fmla="*/ 238605 w 495300"/>
                    <a:gd name="connsiteY51" fmla="*/ 162546 h 523875"/>
                    <a:gd name="connsiteX52" fmla="*/ 124305 w 495300"/>
                    <a:gd name="connsiteY52" fmla="*/ 162546 h 523875"/>
                    <a:gd name="connsiteX53" fmla="*/ 95730 w 495300"/>
                    <a:gd name="connsiteY53" fmla="*/ 133971 h 523875"/>
                    <a:gd name="connsiteX54" fmla="*/ 95730 w 495300"/>
                    <a:gd name="connsiteY54" fmla="*/ 29196 h 523875"/>
                    <a:gd name="connsiteX55" fmla="*/ 124305 w 495300"/>
                    <a:gd name="connsiteY55" fmla="*/ 621 h 523875"/>
                    <a:gd name="connsiteX56" fmla="*/ 371955 w 495300"/>
                    <a:gd name="connsiteY56" fmla="*/ 621 h 523875"/>
                    <a:gd name="connsiteX57" fmla="*/ 148118 w 495300"/>
                    <a:gd name="connsiteY57" fmla="*/ 95871 h 523875"/>
                    <a:gd name="connsiteX58" fmla="*/ 133830 w 495300"/>
                    <a:gd name="connsiteY58" fmla="*/ 110159 h 523875"/>
                    <a:gd name="connsiteX59" fmla="*/ 148118 w 495300"/>
                    <a:gd name="connsiteY59" fmla="*/ 124446 h 523875"/>
                    <a:gd name="connsiteX60" fmla="*/ 162405 w 495300"/>
                    <a:gd name="connsiteY60" fmla="*/ 110159 h 523875"/>
                    <a:gd name="connsiteX61" fmla="*/ 148118 w 495300"/>
                    <a:gd name="connsiteY61" fmla="*/ 95871 h 523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495300" h="523875">
                      <a:moveTo>
                        <a:pt x="371955" y="621"/>
                      </a:moveTo>
                      <a:cubicBezTo>
                        <a:pt x="388148" y="621"/>
                        <a:pt x="400530" y="13004"/>
                        <a:pt x="400530" y="29196"/>
                      </a:cubicBezTo>
                      <a:lnTo>
                        <a:pt x="400530" y="133971"/>
                      </a:lnTo>
                      <a:cubicBezTo>
                        <a:pt x="400530" y="150164"/>
                        <a:pt x="388148" y="162546"/>
                        <a:pt x="371955" y="162546"/>
                      </a:cubicBezTo>
                      <a:lnTo>
                        <a:pt x="257655" y="162546"/>
                      </a:lnTo>
                      <a:lnTo>
                        <a:pt x="257655" y="286371"/>
                      </a:lnTo>
                      <a:lnTo>
                        <a:pt x="419580" y="286371"/>
                      </a:lnTo>
                      <a:cubicBezTo>
                        <a:pt x="439583" y="286371"/>
                        <a:pt x="456727" y="302564"/>
                        <a:pt x="457680" y="322566"/>
                      </a:cubicBezTo>
                      <a:lnTo>
                        <a:pt x="457680" y="324471"/>
                      </a:lnTo>
                      <a:lnTo>
                        <a:pt x="457680" y="429246"/>
                      </a:lnTo>
                      <a:lnTo>
                        <a:pt x="476730" y="429246"/>
                      </a:lnTo>
                      <a:cubicBezTo>
                        <a:pt x="487208" y="429246"/>
                        <a:pt x="495780" y="437819"/>
                        <a:pt x="495780" y="448296"/>
                      </a:cubicBezTo>
                      <a:lnTo>
                        <a:pt x="495780" y="505446"/>
                      </a:lnTo>
                      <a:cubicBezTo>
                        <a:pt x="495780" y="515924"/>
                        <a:pt x="487208" y="524496"/>
                        <a:pt x="476730" y="524496"/>
                      </a:cubicBezTo>
                      <a:lnTo>
                        <a:pt x="419580" y="524496"/>
                      </a:lnTo>
                      <a:cubicBezTo>
                        <a:pt x="409102" y="524496"/>
                        <a:pt x="400530" y="515924"/>
                        <a:pt x="400530" y="505446"/>
                      </a:cubicBezTo>
                      <a:lnTo>
                        <a:pt x="400530" y="448296"/>
                      </a:lnTo>
                      <a:cubicBezTo>
                        <a:pt x="400530" y="437819"/>
                        <a:pt x="409102" y="429246"/>
                        <a:pt x="419580" y="429246"/>
                      </a:cubicBezTo>
                      <a:lnTo>
                        <a:pt x="438630" y="429246"/>
                      </a:lnTo>
                      <a:lnTo>
                        <a:pt x="438630" y="324471"/>
                      </a:lnTo>
                      <a:cubicBezTo>
                        <a:pt x="438630" y="313994"/>
                        <a:pt x="431010" y="306374"/>
                        <a:pt x="420533" y="305421"/>
                      </a:cubicBezTo>
                      <a:lnTo>
                        <a:pt x="419580" y="305421"/>
                      </a:lnTo>
                      <a:lnTo>
                        <a:pt x="257655" y="305421"/>
                      </a:lnTo>
                      <a:lnTo>
                        <a:pt x="257655" y="429246"/>
                      </a:lnTo>
                      <a:lnTo>
                        <a:pt x="276705" y="429246"/>
                      </a:lnTo>
                      <a:cubicBezTo>
                        <a:pt x="287183" y="429246"/>
                        <a:pt x="295755" y="437819"/>
                        <a:pt x="295755" y="448296"/>
                      </a:cubicBezTo>
                      <a:lnTo>
                        <a:pt x="295755" y="505446"/>
                      </a:lnTo>
                      <a:cubicBezTo>
                        <a:pt x="295755" y="515924"/>
                        <a:pt x="287183" y="524496"/>
                        <a:pt x="276705" y="524496"/>
                      </a:cubicBezTo>
                      <a:lnTo>
                        <a:pt x="219555" y="524496"/>
                      </a:lnTo>
                      <a:cubicBezTo>
                        <a:pt x="209077" y="524496"/>
                        <a:pt x="200505" y="515924"/>
                        <a:pt x="200505" y="505446"/>
                      </a:cubicBezTo>
                      <a:lnTo>
                        <a:pt x="200505" y="448296"/>
                      </a:lnTo>
                      <a:cubicBezTo>
                        <a:pt x="200505" y="437819"/>
                        <a:pt x="209077" y="429246"/>
                        <a:pt x="219555" y="429246"/>
                      </a:cubicBezTo>
                      <a:lnTo>
                        <a:pt x="238605" y="429246"/>
                      </a:lnTo>
                      <a:lnTo>
                        <a:pt x="238605" y="305421"/>
                      </a:lnTo>
                      <a:lnTo>
                        <a:pt x="76680" y="305421"/>
                      </a:lnTo>
                      <a:cubicBezTo>
                        <a:pt x="66202" y="305421"/>
                        <a:pt x="58583" y="313041"/>
                        <a:pt x="57630" y="323519"/>
                      </a:cubicBezTo>
                      <a:lnTo>
                        <a:pt x="57630" y="324471"/>
                      </a:lnTo>
                      <a:lnTo>
                        <a:pt x="57630" y="429246"/>
                      </a:lnTo>
                      <a:lnTo>
                        <a:pt x="76680" y="429246"/>
                      </a:lnTo>
                      <a:cubicBezTo>
                        <a:pt x="87158" y="429246"/>
                        <a:pt x="95730" y="437819"/>
                        <a:pt x="95730" y="448296"/>
                      </a:cubicBezTo>
                      <a:lnTo>
                        <a:pt x="95730" y="505446"/>
                      </a:lnTo>
                      <a:cubicBezTo>
                        <a:pt x="95730" y="515924"/>
                        <a:pt x="87158" y="524496"/>
                        <a:pt x="76680" y="524496"/>
                      </a:cubicBezTo>
                      <a:lnTo>
                        <a:pt x="19530" y="524496"/>
                      </a:lnTo>
                      <a:cubicBezTo>
                        <a:pt x="9052" y="524496"/>
                        <a:pt x="480" y="515924"/>
                        <a:pt x="480" y="505446"/>
                      </a:cubicBezTo>
                      <a:lnTo>
                        <a:pt x="480" y="448296"/>
                      </a:lnTo>
                      <a:cubicBezTo>
                        <a:pt x="480" y="437819"/>
                        <a:pt x="9052" y="429246"/>
                        <a:pt x="19530" y="429246"/>
                      </a:cubicBezTo>
                      <a:lnTo>
                        <a:pt x="38580" y="429246"/>
                      </a:lnTo>
                      <a:lnTo>
                        <a:pt x="38580" y="324471"/>
                      </a:lnTo>
                      <a:cubicBezTo>
                        <a:pt x="38580" y="304469"/>
                        <a:pt x="54773" y="287324"/>
                        <a:pt x="74775" y="286371"/>
                      </a:cubicBezTo>
                      <a:lnTo>
                        <a:pt x="76680" y="286371"/>
                      </a:lnTo>
                      <a:lnTo>
                        <a:pt x="238605" y="286371"/>
                      </a:lnTo>
                      <a:lnTo>
                        <a:pt x="238605" y="162546"/>
                      </a:lnTo>
                      <a:lnTo>
                        <a:pt x="124305" y="162546"/>
                      </a:lnTo>
                      <a:cubicBezTo>
                        <a:pt x="108112" y="162546"/>
                        <a:pt x="95730" y="150164"/>
                        <a:pt x="95730" y="133971"/>
                      </a:cubicBezTo>
                      <a:lnTo>
                        <a:pt x="95730" y="29196"/>
                      </a:lnTo>
                      <a:cubicBezTo>
                        <a:pt x="95730" y="13004"/>
                        <a:pt x="108112" y="621"/>
                        <a:pt x="124305" y="621"/>
                      </a:cubicBezTo>
                      <a:lnTo>
                        <a:pt x="371955" y="621"/>
                      </a:lnTo>
                      <a:close/>
                      <a:moveTo>
                        <a:pt x="148118" y="95871"/>
                      </a:moveTo>
                      <a:cubicBezTo>
                        <a:pt x="140498" y="95871"/>
                        <a:pt x="133830" y="102539"/>
                        <a:pt x="133830" y="110159"/>
                      </a:cubicBezTo>
                      <a:cubicBezTo>
                        <a:pt x="133830" y="117779"/>
                        <a:pt x="140498" y="124446"/>
                        <a:pt x="148118" y="124446"/>
                      </a:cubicBezTo>
                      <a:cubicBezTo>
                        <a:pt x="155737" y="124446"/>
                        <a:pt x="162405" y="117779"/>
                        <a:pt x="162405" y="110159"/>
                      </a:cubicBezTo>
                      <a:cubicBezTo>
                        <a:pt x="162405" y="102539"/>
                        <a:pt x="155737" y="95871"/>
                        <a:pt x="148118" y="958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73" name="iśľiḋè">
                <a:extLst>
                  <a:ext uri="{FF2B5EF4-FFF2-40B4-BE49-F238E27FC236}">
                    <a16:creationId xmlns:a16="http://schemas.microsoft.com/office/drawing/2014/main" id="{AD4AC318-3C24-1BD2-1F7E-A8AACC2C85F8}"/>
                  </a:ext>
                </a:extLst>
              </p:cNvPr>
              <p:cNvGrpSpPr/>
              <p:nvPr/>
            </p:nvGrpSpPr>
            <p:grpSpPr>
              <a:xfrm>
                <a:off x="6760590" y="2923014"/>
                <a:ext cx="1265045" cy="2024612"/>
                <a:chOff x="6514346" y="2606861"/>
                <a:chExt cx="1265045" cy="2024612"/>
              </a:xfrm>
            </p:grpSpPr>
            <p:grpSp>
              <p:nvGrpSpPr>
                <p:cNvPr id="80" name="íṩḻiḑé">
                  <a:extLst>
                    <a:ext uri="{FF2B5EF4-FFF2-40B4-BE49-F238E27FC236}">
                      <a16:creationId xmlns:a16="http://schemas.microsoft.com/office/drawing/2014/main" id="{FF8EA6AD-CB0E-6B59-83A8-3F9826A2435B}"/>
                    </a:ext>
                  </a:extLst>
                </p:cNvPr>
                <p:cNvGrpSpPr/>
                <p:nvPr/>
              </p:nvGrpSpPr>
              <p:grpSpPr>
                <a:xfrm>
                  <a:off x="6514346" y="2606861"/>
                  <a:ext cx="1265045" cy="2024612"/>
                  <a:chOff x="6514346" y="2606861"/>
                  <a:chExt cx="1265045" cy="2024612"/>
                </a:xfrm>
              </p:grpSpPr>
              <p:sp>
                <p:nvSpPr>
                  <p:cNvPr id="82" name="ïṡļiḍê">
                    <a:extLst>
                      <a:ext uri="{FF2B5EF4-FFF2-40B4-BE49-F238E27FC236}">
                        <a16:creationId xmlns:a16="http://schemas.microsoft.com/office/drawing/2014/main" id="{083933A8-78BF-30CD-73CA-D39184CA4E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14346" y="2665647"/>
                    <a:ext cx="1265045" cy="1910566"/>
                  </a:xfrm>
                  <a:custGeom>
                    <a:avLst/>
                    <a:gdLst>
                      <a:gd name="T0" fmla="*/ 838 w 838"/>
                      <a:gd name="T1" fmla="*/ 1223 h 1625"/>
                      <a:gd name="T2" fmla="*/ 0 w 838"/>
                      <a:gd name="T3" fmla="*/ 1625 h 1625"/>
                      <a:gd name="T4" fmla="*/ 0 w 838"/>
                      <a:gd name="T5" fmla="*/ 0 h 1625"/>
                      <a:gd name="T6" fmla="*/ 838 w 838"/>
                      <a:gd name="T7" fmla="*/ 402 h 1625"/>
                      <a:gd name="T8" fmla="*/ 838 w 838"/>
                      <a:gd name="T9" fmla="*/ 1223 h 16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38" h="1625">
                        <a:moveTo>
                          <a:pt x="838" y="1223"/>
                        </a:moveTo>
                        <a:lnTo>
                          <a:pt x="0" y="1625"/>
                        </a:lnTo>
                        <a:lnTo>
                          <a:pt x="0" y="0"/>
                        </a:lnTo>
                        <a:lnTo>
                          <a:pt x="838" y="402"/>
                        </a:lnTo>
                        <a:lnTo>
                          <a:pt x="838" y="1223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83" name="ïṡlïḍê">
                    <a:extLst>
                      <a:ext uri="{FF2B5EF4-FFF2-40B4-BE49-F238E27FC236}">
                        <a16:creationId xmlns:a16="http://schemas.microsoft.com/office/drawing/2014/main" id="{8A420835-A1F8-BE4E-FF97-EA2DB05A04D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14346" y="4500966"/>
                    <a:ext cx="190210" cy="130507"/>
                  </a:xfrm>
                  <a:custGeom>
                    <a:avLst/>
                    <a:gdLst>
                      <a:gd name="T0" fmla="*/ 0 w 126"/>
                      <a:gd name="T1" fmla="*/ 62 h 111"/>
                      <a:gd name="T2" fmla="*/ 126 w 126"/>
                      <a:gd name="T3" fmla="*/ 111 h 111"/>
                      <a:gd name="T4" fmla="*/ 126 w 126"/>
                      <a:gd name="T5" fmla="*/ 0 h 111"/>
                      <a:gd name="T6" fmla="*/ 0 w 126"/>
                      <a:gd name="T7" fmla="*/ 62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6" h="111">
                        <a:moveTo>
                          <a:pt x="0" y="62"/>
                        </a:moveTo>
                        <a:lnTo>
                          <a:pt x="126" y="111"/>
                        </a:lnTo>
                        <a:lnTo>
                          <a:pt x="126" y="0"/>
                        </a:lnTo>
                        <a:lnTo>
                          <a:pt x="0" y="62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  <p:sp>
                <p:nvSpPr>
                  <p:cNvPr id="84" name="işliḓê">
                    <a:extLst>
                      <a:ext uri="{FF2B5EF4-FFF2-40B4-BE49-F238E27FC236}">
                        <a16:creationId xmlns:a16="http://schemas.microsoft.com/office/drawing/2014/main" id="{C278C288-BE1D-F3CD-69BA-D8FC302CFD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514346" y="2606861"/>
                    <a:ext cx="190210" cy="131682"/>
                  </a:xfrm>
                  <a:custGeom>
                    <a:avLst/>
                    <a:gdLst>
                      <a:gd name="T0" fmla="*/ 0 w 126"/>
                      <a:gd name="T1" fmla="*/ 48 h 112"/>
                      <a:gd name="T2" fmla="*/ 126 w 126"/>
                      <a:gd name="T3" fmla="*/ 0 h 112"/>
                      <a:gd name="T4" fmla="*/ 126 w 126"/>
                      <a:gd name="T5" fmla="*/ 112 h 112"/>
                      <a:gd name="T6" fmla="*/ 0 w 126"/>
                      <a:gd name="T7" fmla="*/ 48 h 1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26" h="112">
                        <a:moveTo>
                          <a:pt x="0" y="48"/>
                        </a:moveTo>
                        <a:lnTo>
                          <a:pt x="126" y="0"/>
                        </a:lnTo>
                        <a:lnTo>
                          <a:pt x="126" y="112"/>
                        </a:lnTo>
                        <a:lnTo>
                          <a:pt x="0" y="48"/>
                        </a:lnTo>
                        <a:close/>
                      </a:path>
                    </a:pathLst>
                  </a:custGeom>
                  <a:solidFill>
                    <a:schemeClr val="tx2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  <p:sp>
              <p:nvSpPr>
                <p:cNvPr id="81" name="îṥḷidé">
                  <a:extLst>
                    <a:ext uri="{FF2B5EF4-FFF2-40B4-BE49-F238E27FC236}">
                      <a16:creationId xmlns:a16="http://schemas.microsoft.com/office/drawing/2014/main" id="{966E6DD9-C433-1931-AF00-16FD5C72F44B}"/>
                    </a:ext>
                  </a:extLst>
                </p:cNvPr>
                <p:cNvSpPr/>
                <p:nvPr/>
              </p:nvSpPr>
              <p:spPr>
                <a:xfrm>
                  <a:off x="7019507" y="3492454"/>
                  <a:ext cx="254722" cy="253425"/>
                </a:xfrm>
                <a:custGeom>
                  <a:avLst/>
                  <a:gdLst>
                    <a:gd name="connsiteX0" fmla="*/ 304030 w 608700"/>
                    <a:gd name="connsiteY0" fmla="*/ 474280 h 605602"/>
                    <a:gd name="connsiteX1" fmla="*/ 329292 w 608700"/>
                    <a:gd name="connsiteY1" fmla="*/ 499511 h 605602"/>
                    <a:gd name="connsiteX2" fmla="*/ 329292 w 608700"/>
                    <a:gd name="connsiteY2" fmla="*/ 508324 h 605602"/>
                    <a:gd name="connsiteX3" fmla="*/ 304030 w 608700"/>
                    <a:gd name="connsiteY3" fmla="*/ 533555 h 605602"/>
                    <a:gd name="connsiteX4" fmla="*/ 278767 w 608700"/>
                    <a:gd name="connsiteY4" fmla="*/ 508324 h 605602"/>
                    <a:gd name="connsiteX5" fmla="*/ 278767 w 608700"/>
                    <a:gd name="connsiteY5" fmla="*/ 499511 h 605602"/>
                    <a:gd name="connsiteX6" fmla="*/ 304030 w 608700"/>
                    <a:gd name="connsiteY6" fmla="*/ 474280 h 605602"/>
                    <a:gd name="connsiteX7" fmla="*/ 304030 w 608700"/>
                    <a:gd name="connsiteY7" fmla="*/ 167814 h 605602"/>
                    <a:gd name="connsiteX8" fmla="*/ 329292 w 608700"/>
                    <a:gd name="connsiteY8" fmla="*/ 193034 h 605602"/>
                    <a:gd name="connsiteX9" fmla="*/ 329292 w 608700"/>
                    <a:gd name="connsiteY9" fmla="*/ 425208 h 605602"/>
                    <a:gd name="connsiteX10" fmla="*/ 304030 w 608700"/>
                    <a:gd name="connsiteY10" fmla="*/ 450428 h 605602"/>
                    <a:gd name="connsiteX11" fmla="*/ 278767 w 608700"/>
                    <a:gd name="connsiteY11" fmla="*/ 425208 h 605602"/>
                    <a:gd name="connsiteX12" fmla="*/ 278767 w 608700"/>
                    <a:gd name="connsiteY12" fmla="*/ 193034 h 605602"/>
                    <a:gd name="connsiteX13" fmla="*/ 304030 w 608700"/>
                    <a:gd name="connsiteY13" fmla="*/ 167814 h 605602"/>
                    <a:gd name="connsiteX14" fmla="*/ 305301 w 608700"/>
                    <a:gd name="connsiteY14" fmla="*/ 80738 h 605602"/>
                    <a:gd name="connsiteX15" fmla="*/ 67702 w 608700"/>
                    <a:gd name="connsiteY15" fmla="*/ 553876 h 605602"/>
                    <a:gd name="connsiteX16" fmla="*/ 541508 w 608700"/>
                    <a:gd name="connsiteY16" fmla="*/ 555081 h 605602"/>
                    <a:gd name="connsiteX17" fmla="*/ 304234 w 608700"/>
                    <a:gd name="connsiteY17" fmla="*/ 9 h 605602"/>
                    <a:gd name="connsiteX18" fmla="*/ 328049 w 608700"/>
                    <a:gd name="connsiteY18" fmla="*/ 13809 h 605602"/>
                    <a:gd name="connsiteX19" fmla="*/ 604645 w 608700"/>
                    <a:gd name="connsiteY19" fmla="*/ 569078 h 605602"/>
                    <a:gd name="connsiteX20" fmla="*/ 581805 w 608700"/>
                    <a:gd name="connsiteY20" fmla="*/ 605602 h 605602"/>
                    <a:gd name="connsiteX21" fmla="*/ 26013 w 608700"/>
                    <a:gd name="connsiteY21" fmla="*/ 605602 h 605602"/>
                    <a:gd name="connsiteX22" fmla="*/ 3172 w 608700"/>
                    <a:gd name="connsiteY22" fmla="*/ 569078 h 605602"/>
                    <a:gd name="connsiteX23" fmla="*/ 282646 w 608700"/>
                    <a:gd name="connsiteY23" fmla="*/ 13809 h 605602"/>
                    <a:gd name="connsiteX24" fmla="*/ 304234 w 608700"/>
                    <a:gd name="connsiteY24" fmla="*/ 9 h 605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08700" h="605602">
                      <a:moveTo>
                        <a:pt x="304030" y="474280"/>
                      </a:moveTo>
                      <a:cubicBezTo>
                        <a:pt x="317961" y="474280"/>
                        <a:pt x="329292" y="485690"/>
                        <a:pt x="329292" y="499511"/>
                      </a:cubicBezTo>
                      <a:lnTo>
                        <a:pt x="329292" y="508324"/>
                      </a:lnTo>
                      <a:cubicBezTo>
                        <a:pt x="329292" y="522145"/>
                        <a:pt x="317961" y="533555"/>
                        <a:pt x="304030" y="533555"/>
                      </a:cubicBezTo>
                      <a:cubicBezTo>
                        <a:pt x="290191" y="533555"/>
                        <a:pt x="278767" y="522145"/>
                        <a:pt x="278767" y="508324"/>
                      </a:cubicBezTo>
                      <a:lnTo>
                        <a:pt x="278767" y="499511"/>
                      </a:lnTo>
                      <a:cubicBezTo>
                        <a:pt x="278767" y="485690"/>
                        <a:pt x="290191" y="474280"/>
                        <a:pt x="304030" y="474280"/>
                      </a:cubicBezTo>
                      <a:close/>
                      <a:moveTo>
                        <a:pt x="304030" y="167814"/>
                      </a:moveTo>
                      <a:cubicBezTo>
                        <a:pt x="317961" y="167814"/>
                        <a:pt x="329292" y="179126"/>
                        <a:pt x="329292" y="193034"/>
                      </a:cubicBezTo>
                      <a:lnTo>
                        <a:pt x="329292" y="425208"/>
                      </a:lnTo>
                      <a:cubicBezTo>
                        <a:pt x="329292" y="439023"/>
                        <a:pt x="317961" y="450428"/>
                        <a:pt x="304030" y="450428"/>
                      </a:cubicBezTo>
                      <a:cubicBezTo>
                        <a:pt x="290191" y="450428"/>
                        <a:pt x="278767" y="439023"/>
                        <a:pt x="278767" y="425208"/>
                      </a:cubicBezTo>
                      <a:lnTo>
                        <a:pt x="278767" y="193034"/>
                      </a:lnTo>
                      <a:cubicBezTo>
                        <a:pt x="278767" y="179126"/>
                        <a:pt x="290191" y="167814"/>
                        <a:pt x="304030" y="167814"/>
                      </a:cubicBezTo>
                      <a:close/>
                      <a:moveTo>
                        <a:pt x="305301" y="80738"/>
                      </a:moveTo>
                      <a:lnTo>
                        <a:pt x="67702" y="553876"/>
                      </a:lnTo>
                      <a:lnTo>
                        <a:pt x="541508" y="555081"/>
                      </a:lnTo>
                      <a:close/>
                      <a:moveTo>
                        <a:pt x="304234" y="9"/>
                      </a:moveTo>
                      <a:cubicBezTo>
                        <a:pt x="313519" y="-235"/>
                        <a:pt x="323175" y="4122"/>
                        <a:pt x="328049" y="13809"/>
                      </a:cubicBezTo>
                      <a:lnTo>
                        <a:pt x="604645" y="569078"/>
                      </a:lnTo>
                      <a:cubicBezTo>
                        <a:pt x="614023" y="583632"/>
                        <a:pt x="607431" y="605602"/>
                        <a:pt x="581805" y="605602"/>
                      </a:cubicBezTo>
                      <a:lnTo>
                        <a:pt x="26013" y="605602"/>
                      </a:lnTo>
                      <a:cubicBezTo>
                        <a:pt x="7907" y="605602"/>
                        <a:pt x="-6670" y="587340"/>
                        <a:pt x="3172" y="569078"/>
                      </a:cubicBezTo>
                      <a:lnTo>
                        <a:pt x="282646" y="13809"/>
                      </a:lnTo>
                      <a:cubicBezTo>
                        <a:pt x="286035" y="5096"/>
                        <a:pt x="294949" y="252"/>
                        <a:pt x="304234" y="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75" name="ï$ḻiḍe">
                <a:extLst>
                  <a:ext uri="{FF2B5EF4-FFF2-40B4-BE49-F238E27FC236}">
                    <a16:creationId xmlns:a16="http://schemas.microsoft.com/office/drawing/2014/main" id="{F35F55A8-9FDF-69BF-8E39-18874F23E733}"/>
                  </a:ext>
                </a:extLst>
              </p:cNvPr>
              <p:cNvGrpSpPr/>
              <p:nvPr/>
            </p:nvGrpSpPr>
            <p:grpSpPr>
              <a:xfrm>
                <a:off x="7847502" y="3450917"/>
                <a:ext cx="1275613" cy="968804"/>
                <a:chOff x="7601258" y="3134764"/>
                <a:chExt cx="1275613" cy="968804"/>
              </a:xfrm>
            </p:grpSpPr>
            <p:sp>
              <p:nvSpPr>
                <p:cNvPr id="77" name="îṧ1íḑé">
                  <a:extLst>
                    <a:ext uri="{FF2B5EF4-FFF2-40B4-BE49-F238E27FC236}">
                      <a16:creationId xmlns:a16="http://schemas.microsoft.com/office/drawing/2014/main" id="{0A67151B-0501-D455-F483-96140F602794}"/>
                    </a:ext>
                  </a:extLst>
                </p:cNvPr>
                <p:cNvSpPr/>
                <p:nvPr/>
              </p:nvSpPr>
              <p:spPr bwMode="auto">
                <a:xfrm>
                  <a:off x="7601258" y="3185321"/>
                  <a:ext cx="1275613" cy="871218"/>
                </a:xfrm>
                <a:custGeom>
                  <a:avLst/>
                  <a:gdLst>
                    <a:gd name="T0" fmla="*/ 845 w 845"/>
                    <a:gd name="T1" fmla="*/ 368 h 741"/>
                    <a:gd name="T2" fmla="*/ 0 w 845"/>
                    <a:gd name="T3" fmla="*/ 0 h 741"/>
                    <a:gd name="T4" fmla="*/ 0 w 845"/>
                    <a:gd name="T5" fmla="*/ 741 h 741"/>
                    <a:gd name="T6" fmla="*/ 845 w 845"/>
                    <a:gd name="T7" fmla="*/ 368 h 7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45" h="741">
                      <a:moveTo>
                        <a:pt x="845" y="368"/>
                      </a:moveTo>
                      <a:lnTo>
                        <a:pt x="0" y="0"/>
                      </a:lnTo>
                      <a:lnTo>
                        <a:pt x="0" y="741"/>
                      </a:lnTo>
                      <a:lnTo>
                        <a:pt x="845" y="36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78" name="îsḷîdè">
                  <a:extLst>
                    <a:ext uri="{FF2B5EF4-FFF2-40B4-BE49-F238E27FC236}">
                      <a16:creationId xmlns:a16="http://schemas.microsoft.com/office/drawing/2014/main" id="{39B6FAF7-14F0-44B5-9F6C-FC639DF17717}"/>
                    </a:ext>
                  </a:extLst>
                </p:cNvPr>
                <p:cNvSpPr/>
                <p:nvPr/>
              </p:nvSpPr>
              <p:spPr bwMode="auto">
                <a:xfrm>
                  <a:off x="7601258" y="3134764"/>
                  <a:ext cx="178133" cy="115222"/>
                </a:xfrm>
                <a:custGeom>
                  <a:avLst/>
                  <a:gdLst>
                    <a:gd name="T0" fmla="*/ 0 w 118"/>
                    <a:gd name="T1" fmla="*/ 45 h 98"/>
                    <a:gd name="T2" fmla="*/ 118 w 118"/>
                    <a:gd name="T3" fmla="*/ 0 h 98"/>
                    <a:gd name="T4" fmla="*/ 118 w 118"/>
                    <a:gd name="T5" fmla="*/ 98 h 98"/>
                    <a:gd name="T6" fmla="*/ 0 w 118"/>
                    <a:gd name="T7" fmla="*/ 45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8" h="98">
                      <a:moveTo>
                        <a:pt x="0" y="45"/>
                      </a:moveTo>
                      <a:lnTo>
                        <a:pt x="118" y="0"/>
                      </a:lnTo>
                      <a:lnTo>
                        <a:pt x="118" y="98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79" name="iśḷïḑe">
                  <a:extLst>
                    <a:ext uri="{FF2B5EF4-FFF2-40B4-BE49-F238E27FC236}">
                      <a16:creationId xmlns:a16="http://schemas.microsoft.com/office/drawing/2014/main" id="{831ACD9C-8F7E-B131-9579-81D46C2AD6CD}"/>
                    </a:ext>
                  </a:extLst>
                </p:cNvPr>
                <p:cNvSpPr/>
                <p:nvPr/>
              </p:nvSpPr>
              <p:spPr bwMode="auto">
                <a:xfrm>
                  <a:off x="7601258" y="3995401"/>
                  <a:ext cx="178133" cy="108167"/>
                </a:xfrm>
                <a:custGeom>
                  <a:avLst/>
                  <a:gdLst>
                    <a:gd name="T0" fmla="*/ 0 w 118"/>
                    <a:gd name="T1" fmla="*/ 52 h 92"/>
                    <a:gd name="T2" fmla="*/ 118 w 118"/>
                    <a:gd name="T3" fmla="*/ 92 h 92"/>
                    <a:gd name="T4" fmla="*/ 118 w 118"/>
                    <a:gd name="T5" fmla="*/ 0 h 92"/>
                    <a:gd name="T6" fmla="*/ 0 w 118"/>
                    <a:gd name="T7" fmla="*/ 5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8" h="92">
                      <a:moveTo>
                        <a:pt x="0" y="52"/>
                      </a:moveTo>
                      <a:lnTo>
                        <a:pt x="118" y="92"/>
                      </a:lnTo>
                      <a:lnTo>
                        <a:pt x="118" y="0"/>
                      </a:lnTo>
                      <a:lnTo>
                        <a:pt x="0" y="52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grpSp>
          <p:nvGrpSpPr>
            <p:cNvPr id="55" name="ïšľiḍê">
              <a:extLst>
                <a:ext uri="{FF2B5EF4-FFF2-40B4-BE49-F238E27FC236}">
                  <a16:creationId xmlns:a16="http://schemas.microsoft.com/office/drawing/2014/main" id="{4EF5FE80-9760-3931-7EF4-28C3F269319B}"/>
                </a:ext>
              </a:extLst>
            </p:cNvPr>
            <p:cNvGrpSpPr/>
            <p:nvPr/>
          </p:nvGrpSpPr>
          <p:grpSpPr>
            <a:xfrm>
              <a:off x="7083878" y="1195071"/>
              <a:ext cx="73660" cy="1407894"/>
              <a:chOff x="4686300" y="1130300"/>
              <a:chExt cx="73660" cy="1407894"/>
            </a:xfrm>
          </p:grpSpPr>
          <p:cxnSp>
            <p:nvCxnSpPr>
              <p:cNvPr id="70" name="ïsḻíḑê">
                <a:extLst>
                  <a:ext uri="{FF2B5EF4-FFF2-40B4-BE49-F238E27FC236}">
                    <a16:creationId xmlns:a16="http://schemas.microsoft.com/office/drawing/2014/main" id="{361034D8-1C93-A0C6-2721-2150611106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23130" y="1130300"/>
                <a:ext cx="0" cy="1407894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ïṣľîdé">
                <a:extLst>
                  <a:ext uri="{FF2B5EF4-FFF2-40B4-BE49-F238E27FC236}">
                    <a16:creationId xmlns:a16="http://schemas.microsoft.com/office/drawing/2014/main" id="{A88AD61A-078B-FD76-1504-125FA51B591A}"/>
                  </a:ext>
                </a:extLst>
              </p:cNvPr>
              <p:cNvSpPr/>
              <p:nvPr/>
            </p:nvSpPr>
            <p:spPr>
              <a:xfrm>
                <a:off x="4686300" y="1130300"/>
                <a:ext cx="73660" cy="7366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56" name="ïšḻïḋé">
              <a:extLst>
                <a:ext uri="{FF2B5EF4-FFF2-40B4-BE49-F238E27FC236}">
                  <a16:creationId xmlns:a16="http://schemas.microsoft.com/office/drawing/2014/main" id="{35D037F5-5643-B1D9-2EF8-5183F48245D6}"/>
                </a:ext>
              </a:extLst>
            </p:cNvPr>
            <p:cNvGrpSpPr/>
            <p:nvPr/>
          </p:nvGrpSpPr>
          <p:grpSpPr>
            <a:xfrm>
              <a:off x="5678118" y="5010683"/>
              <a:ext cx="3273764" cy="1193428"/>
              <a:chOff x="5758512" y="5010683"/>
              <a:chExt cx="3273764" cy="1193428"/>
            </a:xfrm>
          </p:grpSpPr>
          <p:grpSp>
            <p:nvGrpSpPr>
              <p:cNvPr id="64" name="iṥlídè">
                <a:extLst>
                  <a:ext uri="{FF2B5EF4-FFF2-40B4-BE49-F238E27FC236}">
                    <a16:creationId xmlns:a16="http://schemas.microsoft.com/office/drawing/2014/main" id="{087126F9-20EE-55E5-4439-E4296BC26BF0}"/>
                  </a:ext>
                </a:extLst>
              </p:cNvPr>
              <p:cNvGrpSpPr/>
              <p:nvPr/>
            </p:nvGrpSpPr>
            <p:grpSpPr>
              <a:xfrm>
                <a:off x="5956659" y="5010683"/>
                <a:ext cx="3075617" cy="1134722"/>
                <a:chOff x="4684837" y="1008239"/>
                <a:chExt cx="3075617" cy="1134722"/>
              </a:xfrm>
            </p:grpSpPr>
            <p:sp>
              <p:nvSpPr>
                <p:cNvPr id="68" name="îṡḷïḓe">
                  <a:extLst>
                    <a:ext uri="{FF2B5EF4-FFF2-40B4-BE49-F238E27FC236}">
                      <a16:creationId xmlns:a16="http://schemas.microsoft.com/office/drawing/2014/main" id="{E4A7DD91-A955-D69C-5858-C0CBF044A159}"/>
                    </a:ext>
                  </a:extLst>
                </p:cNvPr>
                <p:cNvSpPr/>
                <p:nvPr/>
              </p:nvSpPr>
              <p:spPr>
                <a:xfrm>
                  <a:off x="4684837" y="1008239"/>
                  <a:ext cx="3069184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b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kumimoji="1" lang="en-US" altLang="zh-CN" sz="2000" b="1" dirty="0">
                      <a:solidFill>
                        <a:schemeClr val="tx2"/>
                      </a:solidFill>
                    </a:rPr>
                    <a:t>Numeric columns</a:t>
                  </a:r>
                </a:p>
              </p:txBody>
            </p:sp>
            <p:sp>
              <p:nvSpPr>
                <p:cNvPr id="69" name="ïşļïḍé">
                  <a:extLst>
                    <a:ext uri="{FF2B5EF4-FFF2-40B4-BE49-F238E27FC236}">
                      <a16:creationId xmlns:a16="http://schemas.microsoft.com/office/drawing/2014/main" id="{DAC39228-0509-DF58-FBA6-C6577AFF0308}"/>
                    </a:ext>
                  </a:extLst>
                </p:cNvPr>
                <p:cNvSpPr/>
                <p:nvPr/>
              </p:nvSpPr>
              <p:spPr>
                <a:xfrm>
                  <a:off x="4691270" y="1444244"/>
                  <a:ext cx="3069184" cy="69871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rtlCol="0" anchor="t" anchorCtr="0">
                  <a:sp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kumimoji="1" lang="en-US" altLang="zh-CN" sz="1400" dirty="0">
                      <a:solidFill>
                        <a:schemeClr val="tx1"/>
                      </a:solidFill>
                    </a:rPr>
                    <a:t>Remove ‘:” from </a:t>
                  </a:r>
                  <a:r>
                    <a:rPr kumimoji="1" lang="en-US" altLang="zh-CN" sz="1400" dirty="0" err="1">
                      <a:solidFill>
                        <a:schemeClr val="tx1"/>
                      </a:solidFill>
                    </a:rPr>
                    <a:t>openTime</a:t>
                  </a:r>
                  <a:r>
                    <a:rPr kumimoji="1" lang="en-US" altLang="zh-CN" sz="1400" dirty="0">
                      <a:solidFill>
                        <a:schemeClr val="tx1"/>
                      </a:solidFill>
                    </a:rPr>
                    <a:t> and </a:t>
                  </a:r>
                  <a:r>
                    <a:rPr kumimoji="1" lang="en-US" altLang="zh-CN" sz="1400" dirty="0" err="1">
                      <a:solidFill>
                        <a:schemeClr val="tx1"/>
                      </a:solidFill>
                    </a:rPr>
                    <a:t>exitTime</a:t>
                  </a:r>
                  <a:r>
                    <a:rPr kumimoji="1" lang="en-US" altLang="zh-CN" sz="1400" dirty="0">
                      <a:solidFill>
                        <a:schemeClr val="tx1"/>
                      </a:solidFill>
                    </a:rPr>
                    <a:t> and change them to int</a:t>
                  </a:r>
                </a:p>
              </p:txBody>
            </p:sp>
          </p:grpSp>
          <p:grpSp>
            <p:nvGrpSpPr>
              <p:cNvPr id="65" name="iṣļïḋé">
                <a:extLst>
                  <a:ext uri="{FF2B5EF4-FFF2-40B4-BE49-F238E27FC236}">
                    <a16:creationId xmlns:a16="http://schemas.microsoft.com/office/drawing/2014/main" id="{FCD8E9C0-6C75-BABA-CB1A-4DA6F2C7FEE7}"/>
                  </a:ext>
                </a:extLst>
              </p:cNvPr>
              <p:cNvGrpSpPr/>
              <p:nvPr/>
            </p:nvGrpSpPr>
            <p:grpSpPr>
              <a:xfrm rot="10800000">
                <a:off x="5758512" y="5133460"/>
                <a:ext cx="73660" cy="1070651"/>
                <a:chOff x="4686300" y="1130300"/>
                <a:chExt cx="73660" cy="1070651"/>
              </a:xfrm>
            </p:grpSpPr>
            <p:cxnSp>
              <p:nvCxnSpPr>
                <p:cNvPr id="66" name="îṡḻíḓe">
                  <a:extLst>
                    <a:ext uri="{FF2B5EF4-FFF2-40B4-BE49-F238E27FC236}">
                      <a16:creationId xmlns:a16="http://schemas.microsoft.com/office/drawing/2014/main" id="{19825F9B-99CC-4B6A-BB84-CB0B5DA1C5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4723130" y="1130300"/>
                  <a:ext cx="0" cy="1070651"/>
                </a:xfrm>
                <a:prstGeom prst="line">
                  <a:avLst/>
                </a:pr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îşļïḓê">
                  <a:extLst>
                    <a:ext uri="{FF2B5EF4-FFF2-40B4-BE49-F238E27FC236}">
                      <a16:creationId xmlns:a16="http://schemas.microsoft.com/office/drawing/2014/main" id="{C171D671-6A39-0C1A-A79B-0F58BCF88153}"/>
                    </a:ext>
                  </a:extLst>
                </p:cNvPr>
                <p:cNvSpPr/>
                <p:nvPr/>
              </p:nvSpPr>
              <p:spPr>
                <a:xfrm>
                  <a:off x="4686300" y="1130300"/>
                  <a:ext cx="73660" cy="7366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49" name="îṡḷïḓe">
            <a:extLst>
              <a:ext uri="{FF2B5EF4-FFF2-40B4-BE49-F238E27FC236}">
                <a16:creationId xmlns:a16="http://schemas.microsoft.com/office/drawing/2014/main" id="{B88C3A59-FA65-AE02-9DE3-E5EC8A147258}"/>
              </a:ext>
            </a:extLst>
          </p:cNvPr>
          <p:cNvSpPr/>
          <p:nvPr/>
        </p:nvSpPr>
        <p:spPr>
          <a:xfrm>
            <a:off x="3197997" y="951465"/>
            <a:ext cx="3069184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b" anchorCtr="0">
            <a:spAutoFit/>
          </a:bodyPr>
          <a:lstStyle/>
          <a:p>
            <a:r>
              <a:rPr kumimoji="1" lang="en-US" altLang="zh-CN" sz="2000" b="1" dirty="0">
                <a:solidFill>
                  <a:schemeClr val="tx2"/>
                </a:solidFill>
              </a:rPr>
              <a:t>Drop NAN</a:t>
            </a:r>
          </a:p>
        </p:txBody>
      </p:sp>
      <p:sp>
        <p:nvSpPr>
          <p:cNvPr id="50" name="ïşļïḍé">
            <a:extLst>
              <a:ext uri="{FF2B5EF4-FFF2-40B4-BE49-F238E27FC236}">
                <a16:creationId xmlns:a16="http://schemas.microsoft.com/office/drawing/2014/main" id="{DCB01A91-BA3C-22D8-1C48-129F9FA34C62}"/>
              </a:ext>
            </a:extLst>
          </p:cNvPr>
          <p:cNvSpPr/>
          <p:nvPr/>
        </p:nvSpPr>
        <p:spPr>
          <a:xfrm>
            <a:off x="3197997" y="1455767"/>
            <a:ext cx="2116125" cy="10218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400" dirty="0">
                <a:solidFill>
                  <a:schemeClr val="tx1"/>
                </a:solidFill>
              </a:rPr>
              <a:t>Only drop nan for columns we want to predict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C1295CA7-F677-1AC7-E6D6-6667F5FBC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146" y="857496"/>
            <a:ext cx="3352800" cy="3667125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B48AECE2-2A8F-E2A6-1C17-64082CFA1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258" y="2826748"/>
            <a:ext cx="3295650" cy="367665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777FD0E8-24B5-5CAA-F156-C751745EC9F3}"/>
              </a:ext>
            </a:extLst>
          </p:cNvPr>
          <p:cNvSpPr txBox="1"/>
          <p:nvPr/>
        </p:nvSpPr>
        <p:spPr>
          <a:xfrm>
            <a:off x="6200308" y="4674043"/>
            <a:ext cx="102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B6891CE-C8BD-3EA5-FB1A-378F4FB3AAEA}"/>
              </a:ext>
            </a:extLst>
          </p:cNvPr>
          <p:cNvSpPr txBox="1"/>
          <p:nvPr/>
        </p:nvSpPr>
        <p:spPr>
          <a:xfrm>
            <a:off x="9964886" y="2308025"/>
            <a:ext cx="102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6B2EF-6CB5-1DC5-5649-0BF3293C3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859" y="5943433"/>
            <a:ext cx="7772400" cy="856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3485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liď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ḻídè">
            <a:extLst>
              <a:ext uri="{FF2B5EF4-FFF2-40B4-BE49-F238E27FC236}">
                <a16:creationId xmlns:a16="http://schemas.microsoft.com/office/drawing/2014/main" id="{D3C884DC-C58C-4D83-9157-478A0AEC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735" y="4788900"/>
            <a:ext cx="4922600" cy="113347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sz="4000" b="0" dirty="0">
                <a:latin typeface="+mn-lt"/>
                <a:ea typeface="+mn-ea"/>
                <a:sym typeface="+mn-lt"/>
              </a:rPr>
              <a:t>Explore Distribution</a:t>
            </a:r>
          </a:p>
        </p:txBody>
      </p:sp>
      <p:sp>
        <p:nvSpPr>
          <p:cNvPr id="6" name="ïṡliďe">
            <a:extLst>
              <a:ext uri="{FF2B5EF4-FFF2-40B4-BE49-F238E27FC236}">
                <a16:creationId xmlns:a16="http://schemas.microsoft.com/office/drawing/2014/main" id="{FC800B6A-F443-41DA-AC07-51B3CA27A8DC}"/>
              </a:ext>
            </a:extLst>
          </p:cNvPr>
          <p:cNvSpPr txBox="1"/>
          <p:nvPr/>
        </p:nvSpPr>
        <p:spPr>
          <a:xfrm>
            <a:off x="8112390" y="3773237"/>
            <a:ext cx="1040670" cy="1015663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altLang="zh-CN" sz="6000" b="1" dirty="0">
                <a:ln w="12700">
                  <a:noFill/>
                </a:ln>
                <a:gradFill flip="none" rotWithShape="1">
                  <a:gsLst>
                    <a:gs pos="1000">
                      <a:srgbClr val="FF5749"/>
                    </a:gs>
                    <a:gs pos="100000">
                      <a:srgbClr val="FF9C44"/>
                    </a:gs>
                  </a:gsLst>
                  <a:lin ang="0" scaled="1"/>
                  <a:tileRect/>
                </a:gradFill>
              </a:rPr>
              <a:t>02</a:t>
            </a:r>
            <a:endParaRPr lang="en-GB" sz="6000" b="1" dirty="0">
              <a:ln w="12700">
                <a:noFill/>
              </a:ln>
              <a:gradFill flip="none" rotWithShape="1">
                <a:gsLst>
                  <a:gs pos="1000">
                    <a:srgbClr val="FF5749"/>
                  </a:gs>
                  <a:gs pos="100000">
                    <a:srgbClr val="FF9C44"/>
                  </a:gs>
                </a:gsLst>
                <a:lin ang="0" scaled="1"/>
                <a:tileRect/>
              </a:gra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630553-CBF6-F18D-4927-72470152BA88}"/>
              </a:ext>
            </a:extLst>
          </p:cNvPr>
          <p:cNvCxnSpPr>
            <a:cxnSpLocks/>
          </p:cNvCxnSpPr>
          <p:nvPr/>
        </p:nvCxnSpPr>
        <p:spPr>
          <a:xfrm>
            <a:off x="4467225" y="4991165"/>
            <a:ext cx="4600110" cy="0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65305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ḻï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ṧḻîḑe">
            <a:extLst>
              <a:ext uri="{FF2B5EF4-FFF2-40B4-BE49-F238E27FC236}">
                <a16:creationId xmlns:a16="http://schemas.microsoft.com/office/drawing/2014/main" id="{72A86E45-D077-42B7-836E-87902EC5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0"/>
            <a:ext cx="10858500" cy="102870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Histograms</a:t>
            </a:r>
            <a:endParaRPr lang="zh-CN" altLang="en-US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9317A-8877-DC69-B9B4-5FC1DB9FF1AC}"/>
              </a:ext>
            </a:extLst>
          </p:cNvPr>
          <p:cNvCxnSpPr/>
          <p:nvPr/>
        </p:nvCxnSpPr>
        <p:spPr>
          <a:xfrm>
            <a:off x="771525" y="1219200"/>
            <a:ext cx="10267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6EC1EC0-1240-7233-8D80-236D6E30E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78" y="1427923"/>
            <a:ext cx="9300127" cy="45720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8928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ḻï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ṧḻîḑe">
            <a:extLst>
              <a:ext uri="{FF2B5EF4-FFF2-40B4-BE49-F238E27FC236}">
                <a16:creationId xmlns:a16="http://schemas.microsoft.com/office/drawing/2014/main" id="{72A86E45-D077-42B7-836E-87902EC5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0"/>
            <a:ext cx="10858500" cy="102870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Histograms</a:t>
            </a:r>
            <a:endParaRPr lang="zh-CN" altLang="en-US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9317A-8877-DC69-B9B4-5FC1DB9FF1AC}"/>
              </a:ext>
            </a:extLst>
          </p:cNvPr>
          <p:cNvCxnSpPr/>
          <p:nvPr/>
        </p:nvCxnSpPr>
        <p:spPr>
          <a:xfrm>
            <a:off x="771525" y="1219200"/>
            <a:ext cx="10267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1F0E062-E0CA-DE41-1B59-89430BF03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1522550"/>
            <a:ext cx="10382250" cy="45815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8893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šḻï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ṧḻîḑe">
            <a:extLst>
              <a:ext uri="{FF2B5EF4-FFF2-40B4-BE49-F238E27FC236}">
                <a16:creationId xmlns:a16="http://schemas.microsoft.com/office/drawing/2014/main" id="{72A86E45-D077-42B7-836E-87902EC5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0"/>
            <a:ext cx="10858500" cy="1028700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Histograms</a:t>
            </a:r>
            <a:endParaRPr lang="zh-CN" altLang="en-US" sz="32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09317A-8877-DC69-B9B4-5FC1DB9FF1AC}"/>
              </a:ext>
            </a:extLst>
          </p:cNvPr>
          <p:cNvCxnSpPr/>
          <p:nvPr/>
        </p:nvCxnSpPr>
        <p:spPr>
          <a:xfrm>
            <a:off x="771525" y="1219200"/>
            <a:ext cx="10267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5AB5F5B-C2E2-9C0A-2398-832C7167C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1588603"/>
            <a:ext cx="10210800" cy="4381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06727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#78259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ICON" val="#374245;#374245;#101161;#146280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ICON" val="#374245;#374245;#101161;#146280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ICON" val="#374245;#374245;#101161;#146280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ICON" val="#374245;#374245;#101161;#146280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54132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ICON" val="#374245;#374245;#101161;#146280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ICON" val="#374245;#374245;#101161;#146280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ICON" val="#374245;#374245;#101161;#146280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ICON" val="#374245;#374245;#101161;#14628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ICON" val="#374245;#374245;#101161;#146280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ICON" val="#374245;#374245;#101161;#146280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954132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ICON" val="#374245;#374245;#101161;#146280;#87019;#161272;#394064;#375714;#398788;#173170;#379510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ICON" val="#374245;#374245;#101161;#146280;#173163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HEME" val="https://www.islide.cc;"/>
  <p:tag name="ISLIDE.ICON" val="#374245;#374245;#101161;#146280;"/>
</p:tagLst>
</file>

<file path=ppt/theme/theme1.xml><?xml version="1.0" encoding="utf-8"?>
<a:theme xmlns:a="http://schemas.openxmlformats.org/drawingml/2006/main" name="主题1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5749"/>
      </a:accent1>
      <a:accent2>
        <a:srgbClr val="FF9C44"/>
      </a:accent2>
      <a:accent3>
        <a:srgbClr val="00E7F9"/>
      </a:accent3>
      <a:accent4>
        <a:srgbClr val="FF5749"/>
      </a:accent4>
      <a:accent5>
        <a:srgbClr val="FF9C44"/>
      </a:accent5>
      <a:accent6>
        <a:srgbClr val="00E7F9"/>
      </a:accent6>
      <a:hlink>
        <a:srgbClr val="4472C4"/>
      </a:hlink>
      <a:folHlink>
        <a:srgbClr val="BFBFBF"/>
      </a:folHlink>
    </a:clrScheme>
    <a:fontScheme name="主题标准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ADC06E5-F6FD-43B6-A7FC-2E0633EE67FF}" vid="{FAB90306-471B-4F28-9DEE-1D9FBB0A262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F5749"/>
    </a:accent1>
    <a:accent2>
      <a:srgbClr val="FF9C44"/>
    </a:accent2>
    <a:accent3>
      <a:srgbClr val="00E7F9"/>
    </a:accent3>
    <a:accent4>
      <a:srgbClr val="FF5749"/>
    </a:accent4>
    <a:accent5>
      <a:srgbClr val="FF9C44"/>
    </a:accent5>
    <a:accent6>
      <a:srgbClr val="00E7F9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F5749"/>
    </a:accent1>
    <a:accent2>
      <a:srgbClr val="FF9C44"/>
    </a:accent2>
    <a:accent3>
      <a:srgbClr val="00E7F9"/>
    </a:accent3>
    <a:accent4>
      <a:srgbClr val="FF5749"/>
    </a:accent4>
    <a:accent5>
      <a:srgbClr val="FF9C44"/>
    </a:accent5>
    <a:accent6>
      <a:srgbClr val="00E7F9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F5749"/>
    </a:accent1>
    <a:accent2>
      <a:srgbClr val="FF9C44"/>
    </a:accent2>
    <a:accent3>
      <a:srgbClr val="00E7F9"/>
    </a:accent3>
    <a:accent4>
      <a:srgbClr val="FF5749"/>
    </a:accent4>
    <a:accent5>
      <a:srgbClr val="FF9C44"/>
    </a:accent5>
    <a:accent6>
      <a:srgbClr val="00E7F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Nian</Template>
  <TotalTime>828</TotalTime>
  <Words>431</Words>
  <Application>Microsoft Macintosh PowerPoint</Application>
  <PresentationFormat>Widescreen</PresentationFormat>
  <Paragraphs>99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等线</vt:lpstr>
      <vt:lpstr>Arial</vt:lpstr>
      <vt:lpstr>Courier New</vt:lpstr>
      <vt:lpstr>Wingdings</vt:lpstr>
      <vt:lpstr>主题1</vt:lpstr>
      <vt:lpstr>CISC 6352 – Advanced Computational Finance –Project 2</vt:lpstr>
      <vt:lpstr>PowerPoint Presentation</vt:lpstr>
      <vt:lpstr>Data Cleaning</vt:lpstr>
      <vt:lpstr>Dataset Overall</vt:lpstr>
      <vt:lpstr>Data cleaning</vt:lpstr>
      <vt:lpstr>Explore Distribution</vt:lpstr>
      <vt:lpstr>Histograms</vt:lpstr>
      <vt:lpstr>Histograms</vt:lpstr>
      <vt:lpstr>Histograms</vt:lpstr>
      <vt:lpstr>Histograms</vt:lpstr>
      <vt:lpstr>Correlation between target columns</vt:lpstr>
      <vt:lpstr>Feature Engineering</vt:lpstr>
      <vt:lpstr>PowerPoint Presentation</vt:lpstr>
      <vt:lpstr>BidAskSpreadPct</vt:lpstr>
      <vt:lpstr>correlations to 'entrySlipPct'</vt:lpstr>
      <vt:lpstr>Calculate fracBidVolume</vt:lpstr>
      <vt:lpstr>Fix tradedFloatPct</vt:lpstr>
      <vt:lpstr>Linear Regressions</vt:lpstr>
      <vt:lpstr>PowerPoint Presentation</vt:lpstr>
      <vt:lpstr>Recommendation</vt:lpstr>
      <vt:lpstr>How to earn more money </vt:lpstr>
      <vt:lpstr>PowerPoint Presentation</vt:lpstr>
      <vt:lpstr>PowerPoint Presentation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 PowerPoint  Standard Template</dc:title>
  <dc:creator>Nian</dc:creator>
  <cp:lastModifiedBy>Cathy Xueqing Zhang</cp:lastModifiedBy>
  <cp:revision>13</cp:revision>
  <cp:lastPrinted>2021-11-14T16:00:00Z</cp:lastPrinted>
  <dcterms:created xsi:type="dcterms:W3CDTF">2021-11-14T16:00:00Z</dcterms:created>
  <dcterms:modified xsi:type="dcterms:W3CDTF">2023-02-28T04:42:57Z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18e1dff5-14a0-4c50-a1d5-65ae84bb95b4</vt:lpwstr>
  </property>
</Properties>
</file>